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9" r:id="rId4"/>
    <p:sldId id="258" r:id="rId5"/>
    <p:sldId id="276" r:id="rId6"/>
    <p:sldId id="277" r:id="rId7"/>
    <p:sldId id="260" r:id="rId8"/>
    <p:sldId id="261" r:id="rId9"/>
    <p:sldId id="262" r:id="rId10"/>
    <p:sldId id="263" r:id="rId11"/>
    <p:sldId id="278" r:id="rId12"/>
    <p:sldId id="279" r:id="rId13"/>
    <p:sldId id="268" r:id="rId14"/>
    <p:sldId id="280" r:id="rId15"/>
    <p:sldId id="294" r:id="rId16"/>
    <p:sldId id="281" r:id="rId17"/>
    <p:sldId id="270" r:id="rId18"/>
    <p:sldId id="265" r:id="rId19"/>
    <p:sldId id="274" r:id="rId20"/>
    <p:sldId id="283" r:id="rId21"/>
    <p:sldId id="295" r:id="rId22"/>
    <p:sldId id="284" r:id="rId23"/>
    <p:sldId id="285" r:id="rId24"/>
    <p:sldId id="286" r:id="rId25"/>
    <p:sldId id="287" r:id="rId26"/>
    <p:sldId id="272" r:id="rId27"/>
    <p:sldId id="264" r:id="rId28"/>
    <p:sldId id="273" r:id="rId29"/>
    <p:sldId id="266" r:id="rId30"/>
    <p:sldId id="267" r:id="rId31"/>
    <p:sldId id="288" r:id="rId32"/>
    <p:sldId id="297" r:id="rId33"/>
    <p:sldId id="289" r:id="rId34"/>
    <p:sldId id="290" r:id="rId35"/>
    <p:sldId id="291" r:id="rId36"/>
    <p:sldId id="292" r:id="rId37"/>
    <p:sldId id="269" r:id="rId38"/>
    <p:sldId id="29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60"/>
  </p:normalViewPr>
  <p:slideViewPr>
    <p:cSldViewPr snapToGrid="0">
      <p:cViewPr varScale="1">
        <p:scale>
          <a:sx n="94" d="100"/>
          <a:sy n="94" d="100"/>
        </p:scale>
        <p:origin x="10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9356E-EDAF-48D2-AC0C-FE2156D4E0AF}" type="datetimeFigureOut">
              <a:rPr lang="en-US" smtClean="0"/>
              <a:t>5/31/2023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E455C-3AD1-4F21-9294-2DCFB85D99EF}" type="slidenum">
              <a:rPr lang="en-US" smtClean="0"/>
              <a:t>‹#›</a:t>
            </a:fld>
            <a:endParaRPr lang="en-US" dirty="0"/>
          </a:p>
        </p:txBody>
      </p:sp>
    </p:spTree>
    <p:extLst>
      <p:ext uri="{BB962C8B-B14F-4D97-AF65-F5344CB8AC3E}">
        <p14:creationId xmlns:p14="http://schemas.microsoft.com/office/powerpoint/2010/main" val="56004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2E455C-3AD1-4F21-9294-2DCFB85D99EF}" type="slidenum">
              <a:rPr lang="en-US" smtClean="0"/>
              <a:t>17</a:t>
            </a:fld>
            <a:endParaRPr lang="en-US" dirty="0"/>
          </a:p>
        </p:txBody>
      </p:sp>
    </p:spTree>
    <p:extLst>
      <p:ext uri="{BB962C8B-B14F-4D97-AF65-F5344CB8AC3E}">
        <p14:creationId xmlns:p14="http://schemas.microsoft.com/office/powerpoint/2010/main" val="422975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caregivers may not be comfortable talking about these topics.  Sexual assault is illegal sexual contact without consent.</a:t>
            </a:r>
          </a:p>
          <a:p>
            <a:endParaRPr lang="en-US" dirty="0"/>
          </a:p>
          <a:p>
            <a:r>
              <a:rPr lang="en-US" dirty="0"/>
              <a:t>Sexual assault is illegal sexual contact without consent.</a:t>
            </a:r>
          </a:p>
        </p:txBody>
      </p:sp>
      <p:sp>
        <p:nvSpPr>
          <p:cNvPr id="4" name="Slide Number Placeholder 3"/>
          <p:cNvSpPr>
            <a:spLocks noGrp="1"/>
          </p:cNvSpPr>
          <p:nvPr>
            <p:ph type="sldNum" sz="quarter" idx="5"/>
          </p:nvPr>
        </p:nvSpPr>
        <p:spPr/>
        <p:txBody>
          <a:bodyPr/>
          <a:lstStyle/>
          <a:p>
            <a:fld id="{622E455C-3AD1-4F21-9294-2DCFB85D99EF}" type="slidenum">
              <a:rPr lang="en-US" smtClean="0"/>
              <a:t>26</a:t>
            </a:fld>
            <a:endParaRPr lang="en-US" dirty="0"/>
          </a:p>
        </p:txBody>
      </p:sp>
    </p:spTree>
    <p:extLst>
      <p:ext uri="{BB962C8B-B14F-4D97-AF65-F5344CB8AC3E}">
        <p14:creationId xmlns:p14="http://schemas.microsoft.com/office/powerpoint/2010/main" val="376440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request reasonable accommodations for your driver’s license exam. </a:t>
            </a:r>
          </a:p>
        </p:txBody>
      </p:sp>
      <p:sp>
        <p:nvSpPr>
          <p:cNvPr id="4" name="Slide Number Placeholder 3"/>
          <p:cNvSpPr>
            <a:spLocks noGrp="1"/>
          </p:cNvSpPr>
          <p:nvPr>
            <p:ph type="sldNum" sz="quarter" idx="5"/>
          </p:nvPr>
        </p:nvSpPr>
        <p:spPr/>
        <p:txBody>
          <a:bodyPr/>
          <a:lstStyle/>
          <a:p>
            <a:fld id="{622E455C-3AD1-4F21-9294-2DCFB85D99EF}" type="slidenum">
              <a:rPr lang="en-US" smtClean="0"/>
              <a:t>31</a:t>
            </a:fld>
            <a:endParaRPr lang="en-US" dirty="0"/>
          </a:p>
        </p:txBody>
      </p:sp>
    </p:spTree>
    <p:extLst>
      <p:ext uri="{BB962C8B-B14F-4D97-AF65-F5344CB8AC3E}">
        <p14:creationId xmlns:p14="http://schemas.microsoft.com/office/powerpoint/2010/main" val="895293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00000"/>
              </a:lnSpc>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lvl1pPr>
              <a:defRPr>
                <a:solidFill>
                  <a:schemeClr val="bg1"/>
                </a:solidFill>
              </a:defRPr>
            </a:lvl1pPr>
          </a:lstStyle>
          <a:p>
            <a:fld id="{514FAE4B-2BA2-450C-B048-8BAA1E1ED5B3}" type="datetime1">
              <a:rPr lang="en-US" smtClean="0"/>
              <a:t>5/31/2023</a:t>
            </a:fld>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defRPr>
            </a:lvl1pPr>
          </a:lstStyle>
          <a:p>
            <a:fld id="{354621B2-C1D0-445A-A90B-4D94258B112A}" type="slidenum">
              <a:rPr lang="en-US" smtClean="0"/>
              <a:t>‹#›</a:t>
            </a:fld>
            <a:endParaRPr lang="en-US" dirty="0"/>
          </a:p>
        </p:txBody>
      </p:sp>
    </p:spTree>
    <p:extLst>
      <p:ext uri="{BB962C8B-B14F-4D97-AF65-F5344CB8AC3E}">
        <p14:creationId xmlns:p14="http://schemas.microsoft.com/office/powerpoint/2010/main" val="239341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323E7C09-11DF-4005-A0C5-5263732709C1}" type="datetime1">
              <a:rPr lang="en-US" smtClean="0"/>
              <a:t>5/31/2023</a:t>
            </a:fld>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354621B2-C1D0-445A-A90B-4D94258B112A}" type="slidenum">
              <a:rPr lang="en-US" smtClean="0"/>
              <a:t>‹#›</a:t>
            </a:fld>
            <a:endParaRPr lang="en-US" dirty="0"/>
          </a:p>
        </p:txBody>
      </p:sp>
    </p:spTree>
    <p:extLst>
      <p:ext uri="{BB962C8B-B14F-4D97-AF65-F5344CB8AC3E}">
        <p14:creationId xmlns:p14="http://schemas.microsoft.com/office/powerpoint/2010/main" val="210460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fld id="{7FF3EC47-59AF-42C3-A9FD-826ACD877060}" type="datetime1">
              <a:rPr lang="en-US" smtClean="0"/>
              <a:t>5/31/2023</a:t>
            </a:fld>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354621B2-C1D0-445A-A90B-4D94258B112A}" type="slidenum">
              <a:rPr lang="en-US" smtClean="0"/>
              <a:t>‹#›</a:t>
            </a:fld>
            <a:endParaRPr lang="en-US" dirty="0"/>
          </a:p>
        </p:txBody>
      </p:sp>
    </p:spTree>
    <p:extLst>
      <p:ext uri="{BB962C8B-B14F-4D97-AF65-F5344CB8AC3E}">
        <p14:creationId xmlns:p14="http://schemas.microsoft.com/office/powerpoint/2010/main" val="35859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59369"/>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B5DE47EA-7856-48D1-994C-476359EAF462}" type="datetime1">
              <a:rPr lang="en-US" smtClean="0"/>
              <a:t>5/31/2023</a:t>
            </a:fld>
            <a:endParaRPr lang="en-US" dirty="0"/>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354621B2-C1D0-445A-A90B-4D94258B112A}" type="slidenum">
              <a:rPr lang="en-US" smtClean="0"/>
              <a:t>‹#›</a:t>
            </a:fld>
            <a:endParaRPr lang="en-US" dirty="0"/>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7791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59369"/>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33BBD058-E9BE-47B6-92C4-D3066763A9F6}" type="datetime1">
              <a:rPr lang="en-US" smtClean="0"/>
              <a:t>5/31/2023</a:t>
            </a:fld>
            <a:endParaRPr lang="en-US" dirty="0"/>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354621B2-C1D0-445A-A90B-4D94258B112A}" type="slidenum">
              <a:rPr lang="en-US" smtClean="0"/>
              <a:t>‹#›</a:t>
            </a:fld>
            <a:endParaRPr lang="en-US" dirty="0"/>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6117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83505F35-46E5-4C41-9A8D-911AB038A274}" type="datetime1">
              <a:rPr lang="en-US" smtClean="0"/>
              <a:t>5/31/2023</a:t>
            </a:fld>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354621B2-C1D0-445A-A90B-4D94258B112A}" type="slidenum">
              <a:rPr lang="en-US" smtClean="0"/>
              <a:t>‹#›</a:t>
            </a:fld>
            <a:endParaRPr lang="en-US" dirty="0"/>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71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82A99313-3FBA-4C31-9F8F-FE4FB83CEFA3}" type="datetime1">
              <a:rPr lang="en-US" smtClean="0"/>
              <a:t>5/31/2023</a:t>
            </a:fld>
            <a:endParaRPr lang="en-US" dirty="0"/>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354621B2-C1D0-445A-A90B-4D94258B112A}" type="slidenum">
              <a:rPr lang="en-US" smtClean="0"/>
              <a:t>‹#›</a:t>
            </a:fld>
            <a:endParaRPr lang="en-US" dirty="0"/>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normAutofit/>
          </a:bodyPr>
          <a:lstStyle>
            <a:lvl1pPr>
              <a:defRPr sz="4000">
                <a:solidFill>
                  <a:schemeClr val="bg1"/>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92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D8FCC107-B781-416D-AADE-B4D3FCAF64D6}" type="datetime1">
              <a:rPr lang="en-US" smtClean="0"/>
              <a:t>5/31/2023</a:t>
            </a:fld>
            <a:endParaRPr lang="en-US" dirty="0"/>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354621B2-C1D0-445A-A90B-4D94258B112A}" type="slidenum">
              <a:rPr lang="en-US" smtClean="0"/>
              <a:t>‹#›</a:t>
            </a:fld>
            <a:endParaRPr lang="en-US" dirty="0"/>
          </a:p>
        </p:txBody>
      </p:sp>
    </p:spTree>
    <p:extLst>
      <p:ext uri="{BB962C8B-B14F-4D97-AF65-F5344CB8AC3E}">
        <p14:creationId xmlns:p14="http://schemas.microsoft.com/office/powerpoint/2010/main" val="146595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FC2C9607-1472-4781-9A3F-C13C0468702B}" type="datetime1">
              <a:rPr lang="en-US" smtClean="0"/>
              <a:t>5/31/2023</a:t>
            </a:fld>
            <a:endParaRPr lang="en-US" dirty="0"/>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354621B2-C1D0-445A-A90B-4D94258B112A}" type="slidenum">
              <a:rPr lang="en-US" smtClean="0"/>
              <a:t>‹#›</a:t>
            </a:fld>
            <a:endParaRPr lang="en-US" dirty="0"/>
          </a:p>
        </p:txBody>
      </p:sp>
    </p:spTree>
    <p:extLst>
      <p:ext uri="{BB962C8B-B14F-4D97-AF65-F5344CB8AC3E}">
        <p14:creationId xmlns:p14="http://schemas.microsoft.com/office/powerpoint/2010/main" val="1353258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32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disabilityrightsflorida.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C0E1-8E4B-46FB-90CA-370C8605EC80}"/>
              </a:ext>
            </a:extLst>
          </p:cNvPr>
          <p:cNvSpPr>
            <a:spLocks noGrp="1"/>
          </p:cNvSpPr>
          <p:nvPr>
            <p:ph type="ctrTitle"/>
          </p:nvPr>
        </p:nvSpPr>
        <p:spPr>
          <a:xfrm>
            <a:off x="6162675" y="695569"/>
            <a:ext cx="4614739" cy="2304805"/>
          </a:xfrm>
        </p:spPr>
        <p:txBody>
          <a:bodyPr>
            <a:normAutofit/>
          </a:bodyPr>
          <a:lstStyle/>
          <a:p>
            <a:r>
              <a:rPr lang="en-US" sz="3600" dirty="0"/>
              <a:t>Transition Guide for Youth ages 16 through 25</a:t>
            </a:r>
          </a:p>
        </p:txBody>
      </p:sp>
      <p:sp>
        <p:nvSpPr>
          <p:cNvPr id="3" name="Subtitle 2">
            <a:extLst>
              <a:ext uri="{FF2B5EF4-FFF2-40B4-BE49-F238E27FC236}">
                <a16:creationId xmlns:a16="http://schemas.microsoft.com/office/drawing/2014/main" id="{B4263C88-09BC-49C2-9BA7-86B0EB594134}"/>
              </a:ext>
            </a:extLst>
          </p:cNvPr>
          <p:cNvSpPr>
            <a:spLocks noGrp="1"/>
          </p:cNvSpPr>
          <p:nvPr>
            <p:ph type="subTitle" idx="1"/>
          </p:nvPr>
        </p:nvSpPr>
        <p:spPr>
          <a:xfrm>
            <a:off x="6543674" y="3344129"/>
            <a:ext cx="4327529" cy="2304805"/>
          </a:xfrm>
        </p:spPr>
        <p:txBody>
          <a:bodyPr/>
          <a:lstStyle/>
          <a:p>
            <a:endParaRPr lang="en-US" dirty="0"/>
          </a:p>
          <a:p>
            <a:r>
              <a:rPr lang="en-US" dirty="0"/>
              <a:t>Ann Siegel and Pam Ford</a:t>
            </a:r>
          </a:p>
          <a:p>
            <a:r>
              <a:rPr lang="en-US" dirty="0"/>
              <a:t>Family Café </a:t>
            </a:r>
          </a:p>
          <a:p>
            <a:r>
              <a:rPr lang="en-US"/>
              <a:t>June 10, 2023</a:t>
            </a:r>
            <a:endParaRPr lang="en-US" dirty="0"/>
          </a:p>
        </p:txBody>
      </p:sp>
      <p:sp>
        <p:nvSpPr>
          <p:cNvPr id="4" name="Slide Number Placeholder 3">
            <a:extLst>
              <a:ext uri="{FF2B5EF4-FFF2-40B4-BE49-F238E27FC236}">
                <a16:creationId xmlns:a16="http://schemas.microsoft.com/office/drawing/2014/main" id="{00522426-16E4-480A-AF86-4891EAB4D822}"/>
              </a:ext>
            </a:extLst>
          </p:cNvPr>
          <p:cNvSpPr>
            <a:spLocks noGrp="1"/>
          </p:cNvSpPr>
          <p:nvPr>
            <p:ph type="sldNum" sz="quarter" idx="12"/>
          </p:nvPr>
        </p:nvSpPr>
        <p:spPr/>
        <p:txBody>
          <a:bodyPr/>
          <a:lstStyle/>
          <a:p>
            <a:fld id="{354621B2-C1D0-445A-A90B-4D94258B112A}" type="slidenum">
              <a:rPr lang="en-US" smtClean="0"/>
              <a:t>1</a:t>
            </a:fld>
            <a:endParaRPr lang="en-US" dirty="0"/>
          </a:p>
        </p:txBody>
      </p:sp>
    </p:spTree>
    <p:extLst>
      <p:ext uri="{BB962C8B-B14F-4D97-AF65-F5344CB8AC3E}">
        <p14:creationId xmlns:p14="http://schemas.microsoft.com/office/powerpoint/2010/main" val="105713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5224-1E94-4823-A5EF-FC3B0BD6045C}"/>
              </a:ext>
            </a:extLst>
          </p:cNvPr>
          <p:cNvSpPr>
            <a:spLocks noGrp="1"/>
          </p:cNvSpPr>
          <p:nvPr>
            <p:ph type="title"/>
          </p:nvPr>
        </p:nvSpPr>
        <p:spPr/>
        <p:txBody>
          <a:bodyPr>
            <a:normAutofit/>
          </a:bodyPr>
          <a:lstStyle/>
          <a:p>
            <a:r>
              <a:rPr lang="en-US" sz="4000" dirty="0"/>
              <a:t>Transition Guide Sections (3 of 3)</a:t>
            </a:r>
          </a:p>
        </p:txBody>
      </p:sp>
      <p:sp>
        <p:nvSpPr>
          <p:cNvPr id="3" name="Content Placeholder 2">
            <a:extLst>
              <a:ext uri="{FF2B5EF4-FFF2-40B4-BE49-F238E27FC236}">
                <a16:creationId xmlns:a16="http://schemas.microsoft.com/office/drawing/2014/main" id="{ACAA0418-C65D-4E8A-8A7E-1D85816B2B00}"/>
              </a:ext>
            </a:extLst>
          </p:cNvPr>
          <p:cNvSpPr>
            <a:spLocks noGrp="1"/>
          </p:cNvSpPr>
          <p:nvPr>
            <p:ph idx="1"/>
          </p:nvPr>
        </p:nvSpPr>
        <p:spPr/>
        <p:txBody>
          <a:bodyPr/>
          <a:lstStyle/>
          <a:p>
            <a:r>
              <a:rPr lang="en-US" sz="2800" dirty="0"/>
              <a:t>Drivers Licenses pg. 70</a:t>
            </a:r>
          </a:p>
          <a:p>
            <a:r>
              <a:rPr lang="en-US" sz="2800" dirty="0"/>
              <a:t>Insurance pg. 73</a:t>
            </a:r>
          </a:p>
          <a:p>
            <a:r>
              <a:rPr lang="en-US" sz="2800" dirty="0"/>
              <a:t>Financial Responsibilities pg. 75</a:t>
            </a:r>
          </a:p>
          <a:p>
            <a:r>
              <a:rPr lang="en-US" sz="2800" dirty="0"/>
              <a:t>Social Security Benefits pg. 78</a:t>
            </a:r>
          </a:p>
          <a:p>
            <a:r>
              <a:rPr lang="en-US" sz="2800" dirty="0"/>
              <a:t>Housing pg. 80</a:t>
            </a:r>
          </a:p>
          <a:p>
            <a:r>
              <a:rPr lang="en-US" sz="2800" dirty="0"/>
              <a:t>Voting pg. 84</a:t>
            </a:r>
          </a:p>
          <a:p>
            <a:r>
              <a:rPr lang="en-US" sz="2800" dirty="0"/>
              <a:t>Acronyms pg. 88</a:t>
            </a:r>
          </a:p>
          <a:p>
            <a:r>
              <a:rPr lang="en-US" sz="2800"/>
              <a:t>* </a:t>
            </a:r>
            <a:r>
              <a:rPr lang="en-US" sz="2800" dirty="0"/>
              <a:t>P</a:t>
            </a:r>
            <a:r>
              <a:rPr lang="en-US" sz="2800"/>
              <a:t>age </a:t>
            </a:r>
            <a:r>
              <a:rPr lang="en-US" sz="2800" dirty="0"/>
              <a:t>numbers are where the content starts </a:t>
            </a:r>
            <a:r>
              <a:rPr lang="en-US" sz="2800"/>
              <a:t>in the Transition </a:t>
            </a:r>
            <a:r>
              <a:rPr lang="en-US" sz="2800" dirty="0"/>
              <a:t>Toolkit</a:t>
            </a:r>
          </a:p>
        </p:txBody>
      </p:sp>
      <p:sp>
        <p:nvSpPr>
          <p:cNvPr id="4" name="Slide Number Placeholder 3">
            <a:extLst>
              <a:ext uri="{FF2B5EF4-FFF2-40B4-BE49-F238E27FC236}">
                <a16:creationId xmlns:a16="http://schemas.microsoft.com/office/drawing/2014/main" id="{4EF4DC39-5385-483D-BF5C-81B224AC35B2}"/>
              </a:ext>
            </a:extLst>
          </p:cNvPr>
          <p:cNvSpPr>
            <a:spLocks noGrp="1"/>
          </p:cNvSpPr>
          <p:nvPr>
            <p:ph type="sldNum" sz="quarter" idx="12"/>
          </p:nvPr>
        </p:nvSpPr>
        <p:spPr/>
        <p:txBody>
          <a:bodyPr/>
          <a:lstStyle/>
          <a:p>
            <a:fld id="{354621B2-C1D0-445A-A90B-4D94258B112A}" type="slidenum">
              <a:rPr lang="en-US" smtClean="0"/>
              <a:t>10</a:t>
            </a:fld>
            <a:endParaRPr lang="en-US" dirty="0"/>
          </a:p>
        </p:txBody>
      </p:sp>
    </p:spTree>
    <p:extLst>
      <p:ext uri="{BB962C8B-B14F-4D97-AF65-F5344CB8AC3E}">
        <p14:creationId xmlns:p14="http://schemas.microsoft.com/office/powerpoint/2010/main" val="154786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FA15-C608-4930-A728-C19FBDEFA9F5}"/>
              </a:ext>
            </a:extLst>
          </p:cNvPr>
          <p:cNvSpPr>
            <a:spLocks noGrp="1"/>
          </p:cNvSpPr>
          <p:nvPr>
            <p:ph type="title"/>
          </p:nvPr>
        </p:nvSpPr>
        <p:spPr/>
        <p:txBody>
          <a:bodyPr>
            <a:normAutofit/>
          </a:bodyPr>
          <a:lstStyle/>
          <a:p>
            <a:r>
              <a:rPr lang="en-US" sz="4000" dirty="0"/>
              <a:t>Education Transition Planning (1 of 2)</a:t>
            </a:r>
          </a:p>
        </p:txBody>
      </p:sp>
      <p:sp>
        <p:nvSpPr>
          <p:cNvPr id="3" name="Content Placeholder 2">
            <a:extLst>
              <a:ext uri="{FF2B5EF4-FFF2-40B4-BE49-F238E27FC236}">
                <a16:creationId xmlns:a16="http://schemas.microsoft.com/office/drawing/2014/main" id="{F9078125-2B84-955A-46E6-31CB2D7FECA0}"/>
              </a:ext>
            </a:extLst>
          </p:cNvPr>
          <p:cNvSpPr>
            <a:spLocks noGrp="1"/>
          </p:cNvSpPr>
          <p:nvPr>
            <p:ph idx="1"/>
          </p:nvPr>
        </p:nvSpPr>
        <p:spPr/>
        <p:txBody>
          <a:bodyPr/>
          <a:lstStyle/>
          <a:p>
            <a:r>
              <a:rPr lang="en-US" dirty="0"/>
              <a:t>In Florida, Transition Planning starts at age 12. (Younger if deemed appropriate)</a:t>
            </a:r>
          </a:p>
          <a:p>
            <a:r>
              <a:rPr lang="en-US" dirty="0"/>
              <a:t>Every decision made may have consequences on post high school outcomes.</a:t>
            </a:r>
          </a:p>
          <a:p>
            <a:r>
              <a:rPr lang="en-US" dirty="0"/>
              <a:t>For students with disabilities curriculum choices are vitally important.</a:t>
            </a:r>
          </a:p>
          <a:p>
            <a:r>
              <a:rPr lang="en-US" dirty="0"/>
              <a:t>Students on access points and standard general education curriculum will have different options upon graduation. </a:t>
            </a:r>
          </a:p>
          <a:p>
            <a:r>
              <a:rPr lang="en-US" dirty="0"/>
              <a:t>Transition Individual Education Plans (TIEP) should be drafted with specificity.</a:t>
            </a:r>
          </a:p>
          <a:p>
            <a:r>
              <a:rPr lang="en-US" dirty="0"/>
              <a:t>Students covered under Section 504 of the Rehabilitation Act should also plan for transition.</a:t>
            </a:r>
          </a:p>
        </p:txBody>
      </p:sp>
      <p:sp>
        <p:nvSpPr>
          <p:cNvPr id="4" name="Slide Number Placeholder 3">
            <a:extLst>
              <a:ext uri="{FF2B5EF4-FFF2-40B4-BE49-F238E27FC236}">
                <a16:creationId xmlns:a16="http://schemas.microsoft.com/office/drawing/2014/main" id="{2F726349-20CF-180E-C788-B4381482CC6B}"/>
              </a:ext>
            </a:extLst>
          </p:cNvPr>
          <p:cNvSpPr>
            <a:spLocks noGrp="1"/>
          </p:cNvSpPr>
          <p:nvPr>
            <p:ph type="sldNum" sz="quarter" idx="12"/>
          </p:nvPr>
        </p:nvSpPr>
        <p:spPr/>
        <p:txBody>
          <a:bodyPr/>
          <a:lstStyle/>
          <a:p>
            <a:fld id="{354621B2-C1D0-445A-A90B-4D94258B112A}" type="slidenum">
              <a:rPr lang="en-US" smtClean="0"/>
              <a:t>11</a:t>
            </a:fld>
            <a:endParaRPr lang="en-US" dirty="0"/>
          </a:p>
        </p:txBody>
      </p:sp>
    </p:spTree>
    <p:extLst>
      <p:ext uri="{BB962C8B-B14F-4D97-AF65-F5344CB8AC3E}">
        <p14:creationId xmlns:p14="http://schemas.microsoft.com/office/powerpoint/2010/main" val="307316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C5B8-A2F6-5CF2-6B6D-1248574E3544}"/>
              </a:ext>
            </a:extLst>
          </p:cNvPr>
          <p:cNvSpPr>
            <a:spLocks noGrp="1"/>
          </p:cNvSpPr>
          <p:nvPr>
            <p:ph type="title"/>
          </p:nvPr>
        </p:nvSpPr>
        <p:spPr/>
        <p:txBody>
          <a:bodyPr>
            <a:normAutofit/>
          </a:bodyPr>
          <a:lstStyle/>
          <a:p>
            <a:r>
              <a:rPr lang="en-US" sz="4000" dirty="0"/>
              <a:t>Education Transition Planning (2 of 2)</a:t>
            </a:r>
          </a:p>
        </p:txBody>
      </p:sp>
      <p:sp>
        <p:nvSpPr>
          <p:cNvPr id="3" name="Content Placeholder 2">
            <a:extLst>
              <a:ext uri="{FF2B5EF4-FFF2-40B4-BE49-F238E27FC236}">
                <a16:creationId xmlns:a16="http://schemas.microsoft.com/office/drawing/2014/main" id="{BD037C91-E833-8602-EBAF-5F1A1A8A783F}"/>
              </a:ext>
            </a:extLst>
          </p:cNvPr>
          <p:cNvSpPr>
            <a:spLocks noGrp="1"/>
          </p:cNvSpPr>
          <p:nvPr>
            <p:ph idx="1"/>
          </p:nvPr>
        </p:nvSpPr>
        <p:spPr/>
        <p:txBody>
          <a:bodyPr/>
          <a:lstStyle/>
          <a:p>
            <a:r>
              <a:rPr lang="en-US" dirty="0"/>
              <a:t>Students are an important member of the TIEP meeting.</a:t>
            </a:r>
          </a:p>
          <a:p>
            <a:r>
              <a:rPr lang="en-US" dirty="0"/>
              <a:t>The TIEP is the roadmap to getting the student the needed services and supports necessary to assist in success post high school.</a:t>
            </a:r>
          </a:p>
          <a:p>
            <a:r>
              <a:rPr lang="en-US" dirty="0"/>
              <a:t>Does the student want to go to college, vocational training or into the job force?</a:t>
            </a:r>
          </a:p>
          <a:p>
            <a:r>
              <a:rPr lang="en-US" dirty="0"/>
              <a:t>What are the student’s career interest?</a:t>
            </a:r>
          </a:p>
          <a:p>
            <a:r>
              <a:rPr lang="en-US" dirty="0"/>
              <a:t>What skills do they need to be successful?</a:t>
            </a:r>
          </a:p>
          <a:p>
            <a:r>
              <a:rPr lang="en-US" dirty="0"/>
              <a:t>The school should invite third party agencies. (DVR, DBS, APD etc.)</a:t>
            </a:r>
          </a:p>
          <a:p>
            <a:r>
              <a:rPr lang="en-US" dirty="0"/>
              <a:t>IDEA does not follow in post-secondary education, but the ADA and Section 504 may.</a:t>
            </a:r>
          </a:p>
          <a:p>
            <a:endParaRPr lang="en-US" dirty="0"/>
          </a:p>
        </p:txBody>
      </p:sp>
      <p:sp>
        <p:nvSpPr>
          <p:cNvPr id="4" name="Slide Number Placeholder 3">
            <a:extLst>
              <a:ext uri="{FF2B5EF4-FFF2-40B4-BE49-F238E27FC236}">
                <a16:creationId xmlns:a16="http://schemas.microsoft.com/office/drawing/2014/main" id="{2974198E-B1C6-88DD-AEE9-B4531B20C0C9}"/>
              </a:ext>
            </a:extLst>
          </p:cNvPr>
          <p:cNvSpPr>
            <a:spLocks noGrp="1"/>
          </p:cNvSpPr>
          <p:nvPr>
            <p:ph type="sldNum" sz="quarter" idx="12"/>
          </p:nvPr>
        </p:nvSpPr>
        <p:spPr/>
        <p:txBody>
          <a:bodyPr/>
          <a:lstStyle/>
          <a:p>
            <a:fld id="{354621B2-C1D0-445A-A90B-4D94258B112A}" type="slidenum">
              <a:rPr lang="en-US" smtClean="0"/>
              <a:t>12</a:t>
            </a:fld>
            <a:endParaRPr lang="en-US" dirty="0"/>
          </a:p>
        </p:txBody>
      </p:sp>
    </p:spTree>
    <p:extLst>
      <p:ext uri="{BB962C8B-B14F-4D97-AF65-F5344CB8AC3E}">
        <p14:creationId xmlns:p14="http://schemas.microsoft.com/office/powerpoint/2010/main" val="35813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9787-B725-4545-949E-A8561ADC5930}"/>
              </a:ext>
            </a:extLst>
          </p:cNvPr>
          <p:cNvSpPr>
            <a:spLocks noGrp="1"/>
          </p:cNvSpPr>
          <p:nvPr>
            <p:ph type="title"/>
          </p:nvPr>
        </p:nvSpPr>
        <p:spPr/>
        <p:txBody>
          <a:bodyPr>
            <a:normAutofit/>
          </a:bodyPr>
          <a:lstStyle/>
          <a:p>
            <a:r>
              <a:rPr lang="en-US" sz="4000" dirty="0"/>
              <a:t>Assistive Technology</a:t>
            </a:r>
          </a:p>
        </p:txBody>
      </p:sp>
      <p:sp>
        <p:nvSpPr>
          <p:cNvPr id="3" name="Content Placeholder 2">
            <a:extLst>
              <a:ext uri="{FF2B5EF4-FFF2-40B4-BE49-F238E27FC236}">
                <a16:creationId xmlns:a16="http://schemas.microsoft.com/office/drawing/2014/main" id="{A445A5FF-AA0A-4024-BA18-A7B0DEAF3980}"/>
              </a:ext>
            </a:extLst>
          </p:cNvPr>
          <p:cNvSpPr>
            <a:spLocks noGrp="1"/>
          </p:cNvSpPr>
          <p:nvPr>
            <p:ph idx="1"/>
          </p:nvPr>
        </p:nvSpPr>
        <p:spPr/>
        <p:txBody>
          <a:bodyPr/>
          <a:lstStyle/>
          <a:p>
            <a:r>
              <a:rPr lang="en-US" sz="2800" dirty="0"/>
              <a:t>Assistive Technology (AT) is any device or system that can maintain or improve the capabilities of a person with a disability and the training or other support to ensure its availability.</a:t>
            </a:r>
          </a:p>
          <a:p>
            <a:r>
              <a:rPr lang="en-US" sz="2800" dirty="0"/>
              <a:t>These include augmentative and alternative communication (AAC) systems like talking computers and assistive listening devices. </a:t>
            </a:r>
          </a:p>
          <a:p>
            <a:r>
              <a:rPr lang="en-US" sz="2800" dirty="0"/>
              <a:t>Adaptation of the learning environment, such as special desks, computer touch screens and modified keyboards.</a:t>
            </a:r>
          </a:p>
          <a:p>
            <a:r>
              <a:rPr lang="en-US" sz="2800" dirty="0"/>
              <a:t>The goal of AT is to help individuals live more independently and provide equal access.</a:t>
            </a:r>
          </a:p>
          <a:p>
            <a:endParaRPr lang="en-US" sz="2800" dirty="0"/>
          </a:p>
        </p:txBody>
      </p:sp>
      <p:sp>
        <p:nvSpPr>
          <p:cNvPr id="4" name="Slide Number Placeholder 3">
            <a:extLst>
              <a:ext uri="{FF2B5EF4-FFF2-40B4-BE49-F238E27FC236}">
                <a16:creationId xmlns:a16="http://schemas.microsoft.com/office/drawing/2014/main" id="{AEAF8CCE-1392-4D0F-892E-F3465EEC54EC}"/>
              </a:ext>
            </a:extLst>
          </p:cNvPr>
          <p:cNvSpPr>
            <a:spLocks noGrp="1"/>
          </p:cNvSpPr>
          <p:nvPr>
            <p:ph type="sldNum" sz="quarter" idx="12"/>
          </p:nvPr>
        </p:nvSpPr>
        <p:spPr/>
        <p:txBody>
          <a:bodyPr/>
          <a:lstStyle/>
          <a:p>
            <a:fld id="{354621B2-C1D0-445A-A90B-4D94258B112A}" type="slidenum">
              <a:rPr lang="en-US" smtClean="0"/>
              <a:t>13</a:t>
            </a:fld>
            <a:endParaRPr lang="en-US" dirty="0"/>
          </a:p>
        </p:txBody>
      </p:sp>
    </p:spTree>
    <p:extLst>
      <p:ext uri="{BB962C8B-B14F-4D97-AF65-F5344CB8AC3E}">
        <p14:creationId xmlns:p14="http://schemas.microsoft.com/office/powerpoint/2010/main" val="864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AE43-9271-B108-CA01-25BA19F0B937}"/>
              </a:ext>
            </a:extLst>
          </p:cNvPr>
          <p:cNvSpPr>
            <a:spLocks noGrp="1"/>
          </p:cNvSpPr>
          <p:nvPr>
            <p:ph type="title"/>
          </p:nvPr>
        </p:nvSpPr>
        <p:spPr/>
        <p:txBody>
          <a:bodyPr/>
          <a:lstStyle/>
          <a:p>
            <a:r>
              <a:rPr lang="en-US" dirty="0"/>
              <a:t>Vocational Rehabilitation (1 of 2)</a:t>
            </a:r>
          </a:p>
        </p:txBody>
      </p:sp>
      <p:sp>
        <p:nvSpPr>
          <p:cNvPr id="3" name="Content Placeholder 2">
            <a:extLst>
              <a:ext uri="{FF2B5EF4-FFF2-40B4-BE49-F238E27FC236}">
                <a16:creationId xmlns:a16="http://schemas.microsoft.com/office/drawing/2014/main" id="{38E46453-C6E8-2E80-FB5B-F4905A27A737}"/>
              </a:ext>
            </a:extLst>
          </p:cNvPr>
          <p:cNvSpPr>
            <a:spLocks noGrp="1"/>
          </p:cNvSpPr>
          <p:nvPr>
            <p:ph idx="1"/>
          </p:nvPr>
        </p:nvSpPr>
        <p:spPr/>
        <p:txBody>
          <a:bodyPr/>
          <a:lstStyle/>
          <a:p>
            <a:r>
              <a:rPr lang="en-US" dirty="0"/>
              <a:t>Division of Vocational Rehabilitation serves individuals eligible for services due to a physical, mental or emotional disability that interferes substantially with employment.</a:t>
            </a:r>
          </a:p>
          <a:p>
            <a:r>
              <a:rPr lang="en-US" dirty="0"/>
              <a:t>Division of Blind Services serves individuals with bilateral vision impairments.</a:t>
            </a:r>
          </a:p>
          <a:p>
            <a:r>
              <a:rPr lang="en-US" dirty="0"/>
              <a:t>Once eligible they will develop an Individualized Plan for Employment (IPE).</a:t>
            </a:r>
          </a:p>
          <a:p>
            <a:r>
              <a:rPr lang="en-US" dirty="0"/>
              <a:t>The IPE will include your employment goal as well as the services need to achieve the goal.</a:t>
            </a:r>
          </a:p>
        </p:txBody>
      </p:sp>
      <p:sp>
        <p:nvSpPr>
          <p:cNvPr id="4" name="Slide Number Placeholder 3">
            <a:extLst>
              <a:ext uri="{FF2B5EF4-FFF2-40B4-BE49-F238E27FC236}">
                <a16:creationId xmlns:a16="http://schemas.microsoft.com/office/drawing/2014/main" id="{1DE255F4-8491-BE7A-94E0-FD2B8A14C151}"/>
              </a:ext>
            </a:extLst>
          </p:cNvPr>
          <p:cNvSpPr>
            <a:spLocks noGrp="1"/>
          </p:cNvSpPr>
          <p:nvPr>
            <p:ph type="sldNum" sz="quarter" idx="12"/>
          </p:nvPr>
        </p:nvSpPr>
        <p:spPr/>
        <p:txBody>
          <a:bodyPr/>
          <a:lstStyle/>
          <a:p>
            <a:fld id="{354621B2-C1D0-445A-A90B-4D94258B112A}" type="slidenum">
              <a:rPr lang="en-US" smtClean="0"/>
              <a:t>14</a:t>
            </a:fld>
            <a:endParaRPr lang="en-US" dirty="0"/>
          </a:p>
        </p:txBody>
      </p:sp>
    </p:spTree>
    <p:extLst>
      <p:ext uri="{BB962C8B-B14F-4D97-AF65-F5344CB8AC3E}">
        <p14:creationId xmlns:p14="http://schemas.microsoft.com/office/powerpoint/2010/main" val="566731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B0E0-A789-D8E5-014B-D55F3191EA85}"/>
              </a:ext>
            </a:extLst>
          </p:cNvPr>
          <p:cNvSpPr>
            <a:spLocks noGrp="1"/>
          </p:cNvSpPr>
          <p:nvPr>
            <p:ph type="title"/>
          </p:nvPr>
        </p:nvSpPr>
        <p:spPr/>
        <p:txBody>
          <a:bodyPr/>
          <a:lstStyle/>
          <a:p>
            <a:r>
              <a:rPr lang="en-US" dirty="0"/>
              <a:t>Vocational Rehabilitation (2 of 2)</a:t>
            </a:r>
          </a:p>
        </p:txBody>
      </p:sp>
      <p:sp>
        <p:nvSpPr>
          <p:cNvPr id="3" name="Content Placeholder 2">
            <a:extLst>
              <a:ext uri="{FF2B5EF4-FFF2-40B4-BE49-F238E27FC236}">
                <a16:creationId xmlns:a16="http://schemas.microsoft.com/office/drawing/2014/main" id="{FCD9F9D2-422E-FBCE-FBFA-9C4BC586D9D1}"/>
              </a:ext>
            </a:extLst>
          </p:cNvPr>
          <p:cNvSpPr>
            <a:spLocks noGrp="1"/>
          </p:cNvSpPr>
          <p:nvPr>
            <p:ph idx="1"/>
          </p:nvPr>
        </p:nvSpPr>
        <p:spPr/>
        <p:txBody>
          <a:bodyPr/>
          <a:lstStyle/>
          <a:p>
            <a:r>
              <a:rPr lang="en-US" dirty="0"/>
              <a:t>The Workforce Innovation &amp; Opportunity Act (WIOA) ensures that VR makes Transition Youth Services available to all high school students with disabilities.</a:t>
            </a:r>
          </a:p>
          <a:p>
            <a:r>
              <a:rPr lang="en-US" dirty="0"/>
              <a:t>Pre-Employment Transition Services (Pre-ETS) are offered to students with disabilities without requiring eligibility for DVR services.</a:t>
            </a:r>
          </a:p>
          <a:p>
            <a:r>
              <a:rPr lang="en-US" dirty="0"/>
              <a:t>Pre-ETS include:</a:t>
            </a:r>
          </a:p>
          <a:p>
            <a:pPr lvl="1"/>
            <a:r>
              <a:rPr lang="en-US" dirty="0"/>
              <a:t>Job exploration</a:t>
            </a:r>
          </a:p>
          <a:p>
            <a:pPr lvl="1"/>
            <a:r>
              <a:rPr lang="en-US" dirty="0"/>
              <a:t>Work readiness training</a:t>
            </a:r>
          </a:p>
          <a:p>
            <a:pPr lvl="1"/>
            <a:r>
              <a:rPr lang="en-US" dirty="0"/>
              <a:t>Self-advocacy training and peer training</a:t>
            </a:r>
          </a:p>
          <a:p>
            <a:pPr lvl="1"/>
            <a:r>
              <a:rPr lang="en-US" dirty="0"/>
              <a:t>Postsecondary educational counseling</a:t>
            </a:r>
          </a:p>
          <a:p>
            <a:pPr lvl="1"/>
            <a:r>
              <a:rPr lang="en-US" dirty="0"/>
              <a:t>Work-based learning experiences.</a:t>
            </a:r>
          </a:p>
        </p:txBody>
      </p:sp>
      <p:sp>
        <p:nvSpPr>
          <p:cNvPr id="4" name="Slide Number Placeholder 3">
            <a:extLst>
              <a:ext uri="{FF2B5EF4-FFF2-40B4-BE49-F238E27FC236}">
                <a16:creationId xmlns:a16="http://schemas.microsoft.com/office/drawing/2014/main" id="{E4983D75-D878-356A-3649-285CE22E54B6}"/>
              </a:ext>
            </a:extLst>
          </p:cNvPr>
          <p:cNvSpPr>
            <a:spLocks noGrp="1"/>
          </p:cNvSpPr>
          <p:nvPr>
            <p:ph type="sldNum" sz="quarter" idx="12"/>
          </p:nvPr>
        </p:nvSpPr>
        <p:spPr/>
        <p:txBody>
          <a:bodyPr/>
          <a:lstStyle/>
          <a:p>
            <a:fld id="{354621B2-C1D0-445A-A90B-4D94258B112A}" type="slidenum">
              <a:rPr lang="en-US" smtClean="0"/>
              <a:t>15</a:t>
            </a:fld>
            <a:endParaRPr lang="en-US" dirty="0"/>
          </a:p>
        </p:txBody>
      </p:sp>
    </p:spTree>
    <p:extLst>
      <p:ext uri="{BB962C8B-B14F-4D97-AF65-F5344CB8AC3E}">
        <p14:creationId xmlns:p14="http://schemas.microsoft.com/office/powerpoint/2010/main" val="379816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A46F-AA3F-AA88-674E-515749A6A7DF}"/>
              </a:ext>
            </a:extLst>
          </p:cNvPr>
          <p:cNvSpPr>
            <a:spLocks noGrp="1"/>
          </p:cNvSpPr>
          <p:nvPr>
            <p:ph type="title"/>
          </p:nvPr>
        </p:nvSpPr>
        <p:spPr/>
        <p:txBody>
          <a:bodyPr/>
          <a:lstStyle/>
          <a:p>
            <a:r>
              <a:rPr lang="en-US" dirty="0"/>
              <a:t>Employment</a:t>
            </a:r>
          </a:p>
        </p:txBody>
      </p:sp>
      <p:sp>
        <p:nvSpPr>
          <p:cNvPr id="3" name="Content Placeholder 2">
            <a:extLst>
              <a:ext uri="{FF2B5EF4-FFF2-40B4-BE49-F238E27FC236}">
                <a16:creationId xmlns:a16="http://schemas.microsoft.com/office/drawing/2014/main" id="{76191008-4004-9288-EC26-CE8C5B80D51E}"/>
              </a:ext>
            </a:extLst>
          </p:cNvPr>
          <p:cNvSpPr>
            <a:spLocks noGrp="1"/>
          </p:cNvSpPr>
          <p:nvPr>
            <p:ph idx="1"/>
          </p:nvPr>
        </p:nvSpPr>
        <p:spPr/>
        <p:txBody>
          <a:bodyPr/>
          <a:lstStyle/>
          <a:p>
            <a:r>
              <a:rPr lang="en-US" dirty="0"/>
              <a:t>The Americans with Disabilities Act prohibits discrimination against people with disabilities, including in employment.</a:t>
            </a:r>
          </a:p>
          <a:p>
            <a:r>
              <a:rPr lang="en-US" dirty="0"/>
              <a:t>A reasonable accommodation is any change to the work environment, or the way a job is done, that enables an individual with a disability to apply or perform a job. </a:t>
            </a:r>
          </a:p>
          <a:p>
            <a:r>
              <a:rPr lang="en-US" dirty="0"/>
              <a:t>You need let your employer know you are an individual with a disability and request the accommodation(s).</a:t>
            </a:r>
          </a:p>
          <a:p>
            <a:r>
              <a:rPr lang="en-US" dirty="0"/>
              <a:t>If the employer feels they cannot provide the requested accommodation, they should participate in an interactive process.</a:t>
            </a:r>
          </a:p>
          <a:p>
            <a:r>
              <a:rPr lang="en-US" dirty="0"/>
              <a:t>The employer is required to cover the cost of the accommodation.</a:t>
            </a:r>
          </a:p>
        </p:txBody>
      </p:sp>
      <p:sp>
        <p:nvSpPr>
          <p:cNvPr id="4" name="Slide Number Placeholder 3">
            <a:extLst>
              <a:ext uri="{FF2B5EF4-FFF2-40B4-BE49-F238E27FC236}">
                <a16:creationId xmlns:a16="http://schemas.microsoft.com/office/drawing/2014/main" id="{481A3DB0-C8B4-5A64-7317-B515D5CD7683}"/>
              </a:ext>
            </a:extLst>
          </p:cNvPr>
          <p:cNvSpPr>
            <a:spLocks noGrp="1"/>
          </p:cNvSpPr>
          <p:nvPr>
            <p:ph type="sldNum" sz="quarter" idx="12"/>
          </p:nvPr>
        </p:nvSpPr>
        <p:spPr/>
        <p:txBody>
          <a:bodyPr/>
          <a:lstStyle/>
          <a:p>
            <a:fld id="{354621B2-C1D0-445A-A90B-4D94258B112A}" type="slidenum">
              <a:rPr lang="en-US" smtClean="0"/>
              <a:t>16</a:t>
            </a:fld>
            <a:endParaRPr lang="en-US" dirty="0"/>
          </a:p>
        </p:txBody>
      </p:sp>
    </p:spTree>
    <p:extLst>
      <p:ext uri="{BB962C8B-B14F-4D97-AF65-F5344CB8AC3E}">
        <p14:creationId xmlns:p14="http://schemas.microsoft.com/office/powerpoint/2010/main" val="362238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454C-C02F-463E-8223-800513250528}"/>
              </a:ext>
            </a:extLst>
          </p:cNvPr>
          <p:cNvSpPr>
            <a:spLocks noGrp="1"/>
          </p:cNvSpPr>
          <p:nvPr>
            <p:ph type="title"/>
          </p:nvPr>
        </p:nvSpPr>
        <p:spPr/>
        <p:txBody>
          <a:bodyPr>
            <a:normAutofit/>
          </a:bodyPr>
          <a:lstStyle/>
          <a:p>
            <a:r>
              <a:rPr lang="en-US" sz="4000" dirty="0"/>
              <a:t>Client Assistance Program (CAP)</a:t>
            </a:r>
          </a:p>
        </p:txBody>
      </p:sp>
      <p:sp>
        <p:nvSpPr>
          <p:cNvPr id="3" name="Content Placeholder 2">
            <a:extLst>
              <a:ext uri="{FF2B5EF4-FFF2-40B4-BE49-F238E27FC236}">
                <a16:creationId xmlns:a16="http://schemas.microsoft.com/office/drawing/2014/main" id="{8145485A-F938-4648-8F23-0823EB9AAE09}"/>
              </a:ext>
            </a:extLst>
          </p:cNvPr>
          <p:cNvSpPr>
            <a:spLocks noGrp="1"/>
          </p:cNvSpPr>
          <p:nvPr>
            <p:ph idx="1"/>
          </p:nvPr>
        </p:nvSpPr>
        <p:spPr/>
        <p:txBody>
          <a:bodyPr/>
          <a:lstStyle/>
          <a:p>
            <a:r>
              <a:rPr lang="en-US" sz="2800" dirty="0"/>
              <a:t>The CAP at Disability Rights Florida provides information, advocacy and legal representation regarding issues with:</a:t>
            </a:r>
          </a:p>
          <a:p>
            <a:r>
              <a:rPr lang="en-US" sz="2800" dirty="0"/>
              <a:t>Division of Vocational Rehabilitation (DVR)</a:t>
            </a:r>
            <a:endParaRPr lang="en-US" sz="2600" dirty="0"/>
          </a:p>
          <a:p>
            <a:r>
              <a:rPr lang="en-US" sz="2800" dirty="0"/>
              <a:t>Division of Blind Services (DBS)</a:t>
            </a:r>
          </a:p>
          <a:p>
            <a:r>
              <a:rPr lang="en-US" sz="2800" dirty="0"/>
              <a:t>Center for Independent Living (CIL)</a:t>
            </a:r>
          </a:p>
          <a:p>
            <a:r>
              <a:rPr lang="en-US" sz="2800" dirty="0"/>
              <a:t>Title I reasonable accommodations in the workplace.</a:t>
            </a:r>
          </a:p>
        </p:txBody>
      </p:sp>
      <p:sp>
        <p:nvSpPr>
          <p:cNvPr id="4" name="Slide Number Placeholder 3">
            <a:extLst>
              <a:ext uri="{FF2B5EF4-FFF2-40B4-BE49-F238E27FC236}">
                <a16:creationId xmlns:a16="http://schemas.microsoft.com/office/drawing/2014/main" id="{E4BA9ACF-3849-4E60-AECC-C86845AC6F94}"/>
              </a:ext>
            </a:extLst>
          </p:cNvPr>
          <p:cNvSpPr>
            <a:spLocks noGrp="1"/>
          </p:cNvSpPr>
          <p:nvPr>
            <p:ph type="sldNum" sz="quarter" idx="12"/>
          </p:nvPr>
        </p:nvSpPr>
        <p:spPr/>
        <p:txBody>
          <a:bodyPr/>
          <a:lstStyle/>
          <a:p>
            <a:fld id="{354621B2-C1D0-445A-A90B-4D94258B112A}" type="slidenum">
              <a:rPr lang="en-US" smtClean="0"/>
              <a:t>17</a:t>
            </a:fld>
            <a:endParaRPr lang="en-US" dirty="0"/>
          </a:p>
        </p:txBody>
      </p:sp>
    </p:spTree>
    <p:extLst>
      <p:ext uri="{BB962C8B-B14F-4D97-AF65-F5344CB8AC3E}">
        <p14:creationId xmlns:p14="http://schemas.microsoft.com/office/powerpoint/2010/main" val="129482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4AC9-539B-4A96-A325-1C3E15BFC333}"/>
              </a:ext>
            </a:extLst>
          </p:cNvPr>
          <p:cNvSpPr>
            <a:spLocks noGrp="1"/>
          </p:cNvSpPr>
          <p:nvPr>
            <p:ph type="title"/>
          </p:nvPr>
        </p:nvSpPr>
        <p:spPr/>
        <p:txBody>
          <a:bodyPr>
            <a:normAutofit/>
          </a:bodyPr>
          <a:lstStyle/>
          <a:p>
            <a:r>
              <a:rPr lang="en-US" sz="4000" dirty="0"/>
              <a:t>Self-Determination and Self-Advocacy</a:t>
            </a:r>
          </a:p>
        </p:txBody>
      </p:sp>
      <p:sp>
        <p:nvSpPr>
          <p:cNvPr id="3" name="Content Placeholder 2">
            <a:extLst>
              <a:ext uri="{FF2B5EF4-FFF2-40B4-BE49-F238E27FC236}">
                <a16:creationId xmlns:a16="http://schemas.microsoft.com/office/drawing/2014/main" id="{952B1813-BF32-4057-BC51-BA9C2A169D66}"/>
              </a:ext>
            </a:extLst>
          </p:cNvPr>
          <p:cNvSpPr>
            <a:spLocks noGrp="1"/>
          </p:cNvSpPr>
          <p:nvPr>
            <p:ph idx="1"/>
          </p:nvPr>
        </p:nvSpPr>
        <p:spPr/>
        <p:txBody>
          <a:bodyPr/>
          <a:lstStyle/>
          <a:p>
            <a:r>
              <a:rPr lang="en-US" sz="2800" dirty="0"/>
              <a:t>Self-determination is the process of taking control and making decisions that affect your life.</a:t>
            </a:r>
          </a:p>
          <a:p>
            <a:r>
              <a:rPr lang="en-US" sz="2800" dirty="0"/>
              <a:t>Self-advocacy is the ability to communicate and act on behalf of one’s self or a cause.</a:t>
            </a:r>
          </a:p>
          <a:p>
            <a:r>
              <a:rPr lang="en-US" sz="2800" dirty="0"/>
              <a:t>Self-advocacy skills include being assertive, knowing one’s rights, negotiating and speaking up for one’s self and or a cause.</a:t>
            </a:r>
          </a:p>
          <a:p>
            <a:r>
              <a:rPr lang="en-US" sz="2800" dirty="0"/>
              <a:t>The TIEP should address self-determination.</a:t>
            </a:r>
          </a:p>
        </p:txBody>
      </p:sp>
      <p:sp>
        <p:nvSpPr>
          <p:cNvPr id="4" name="Slide Number Placeholder 3">
            <a:extLst>
              <a:ext uri="{FF2B5EF4-FFF2-40B4-BE49-F238E27FC236}">
                <a16:creationId xmlns:a16="http://schemas.microsoft.com/office/drawing/2014/main" id="{FC1DF455-5A7E-4554-BE8D-2D7386F6D084}"/>
              </a:ext>
            </a:extLst>
          </p:cNvPr>
          <p:cNvSpPr>
            <a:spLocks noGrp="1"/>
          </p:cNvSpPr>
          <p:nvPr>
            <p:ph type="sldNum" sz="quarter" idx="12"/>
          </p:nvPr>
        </p:nvSpPr>
        <p:spPr/>
        <p:txBody>
          <a:bodyPr/>
          <a:lstStyle/>
          <a:p>
            <a:fld id="{354621B2-C1D0-445A-A90B-4D94258B112A}" type="slidenum">
              <a:rPr lang="en-US" smtClean="0"/>
              <a:t>18</a:t>
            </a:fld>
            <a:endParaRPr lang="en-US" dirty="0"/>
          </a:p>
        </p:txBody>
      </p:sp>
    </p:spTree>
    <p:extLst>
      <p:ext uri="{BB962C8B-B14F-4D97-AF65-F5344CB8AC3E}">
        <p14:creationId xmlns:p14="http://schemas.microsoft.com/office/powerpoint/2010/main" val="1421421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9572-7D52-4FF0-A89D-BC4874C1E7B1}"/>
              </a:ext>
            </a:extLst>
          </p:cNvPr>
          <p:cNvSpPr>
            <a:spLocks noGrp="1"/>
          </p:cNvSpPr>
          <p:nvPr>
            <p:ph type="title"/>
          </p:nvPr>
        </p:nvSpPr>
        <p:spPr/>
        <p:txBody>
          <a:bodyPr>
            <a:normAutofit/>
          </a:bodyPr>
          <a:lstStyle/>
          <a:p>
            <a:r>
              <a:rPr lang="en-US" sz="4000" dirty="0"/>
              <a:t>Supported Decision Making</a:t>
            </a:r>
          </a:p>
        </p:txBody>
      </p:sp>
      <p:sp>
        <p:nvSpPr>
          <p:cNvPr id="3" name="Content Placeholder 2">
            <a:extLst>
              <a:ext uri="{FF2B5EF4-FFF2-40B4-BE49-F238E27FC236}">
                <a16:creationId xmlns:a16="http://schemas.microsoft.com/office/drawing/2014/main" id="{FBFCD517-E186-46DA-A9E6-9B6FB9B53892}"/>
              </a:ext>
            </a:extLst>
          </p:cNvPr>
          <p:cNvSpPr>
            <a:spLocks noGrp="1"/>
          </p:cNvSpPr>
          <p:nvPr>
            <p:ph idx="1"/>
          </p:nvPr>
        </p:nvSpPr>
        <p:spPr/>
        <p:txBody>
          <a:bodyPr/>
          <a:lstStyle/>
          <a:p>
            <a:r>
              <a:rPr lang="en-US" dirty="0"/>
              <a:t>The four principals are:</a:t>
            </a:r>
          </a:p>
          <a:p>
            <a:pPr lvl="1"/>
            <a:r>
              <a:rPr lang="en-US" dirty="0"/>
              <a:t>Self-determination</a:t>
            </a:r>
          </a:p>
          <a:p>
            <a:pPr lvl="1"/>
            <a:r>
              <a:rPr lang="en-US" dirty="0"/>
              <a:t>Informed choice</a:t>
            </a:r>
          </a:p>
          <a:p>
            <a:pPr lvl="1"/>
            <a:r>
              <a:rPr lang="en-US" dirty="0"/>
              <a:t>Person-centered planning</a:t>
            </a:r>
          </a:p>
          <a:p>
            <a:pPr lvl="1"/>
            <a:r>
              <a:rPr lang="en-US" dirty="0"/>
              <a:t>Circle of Support</a:t>
            </a:r>
          </a:p>
          <a:p>
            <a:r>
              <a:rPr lang="en-US" dirty="0"/>
              <a:t>Supported decision making can be a formalized agreement in which you detail all the areas of your life with which you would like help making decisions.</a:t>
            </a:r>
          </a:p>
          <a:p>
            <a:r>
              <a:rPr lang="en-US" dirty="0"/>
              <a:t>You make the decisions with the support of family or friends.</a:t>
            </a:r>
          </a:p>
        </p:txBody>
      </p:sp>
      <p:sp>
        <p:nvSpPr>
          <p:cNvPr id="4" name="Slide Number Placeholder 3">
            <a:extLst>
              <a:ext uri="{FF2B5EF4-FFF2-40B4-BE49-F238E27FC236}">
                <a16:creationId xmlns:a16="http://schemas.microsoft.com/office/drawing/2014/main" id="{4A2AED4E-0860-4BD3-A1C9-08B07947184F}"/>
              </a:ext>
            </a:extLst>
          </p:cNvPr>
          <p:cNvSpPr>
            <a:spLocks noGrp="1"/>
          </p:cNvSpPr>
          <p:nvPr>
            <p:ph type="sldNum" sz="quarter" idx="12"/>
          </p:nvPr>
        </p:nvSpPr>
        <p:spPr/>
        <p:txBody>
          <a:bodyPr/>
          <a:lstStyle/>
          <a:p>
            <a:fld id="{354621B2-C1D0-445A-A90B-4D94258B112A}" type="slidenum">
              <a:rPr lang="en-US" smtClean="0"/>
              <a:t>19</a:t>
            </a:fld>
            <a:endParaRPr lang="en-US" dirty="0"/>
          </a:p>
        </p:txBody>
      </p:sp>
    </p:spTree>
    <p:extLst>
      <p:ext uri="{BB962C8B-B14F-4D97-AF65-F5344CB8AC3E}">
        <p14:creationId xmlns:p14="http://schemas.microsoft.com/office/powerpoint/2010/main" val="61123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BB90-E133-4BE6-AE05-B1420009DFBC}"/>
              </a:ext>
            </a:extLst>
          </p:cNvPr>
          <p:cNvSpPr>
            <a:spLocks noGrp="1"/>
          </p:cNvSpPr>
          <p:nvPr>
            <p:ph type="title"/>
          </p:nvPr>
        </p:nvSpPr>
        <p:spPr/>
        <p:txBody>
          <a:bodyPr>
            <a:normAutofit/>
          </a:bodyPr>
          <a:lstStyle/>
          <a:p>
            <a:r>
              <a:rPr lang="en-US" sz="4000" dirty="0"/>
              <a:t>Florida’s Protection and Advocacy Agency</a:t>
            </a:r>
          </a:p>
        </p:txBody>
      </p:sp>
      <p:sp>
        <p:nvSpPr>
          <p:cNvPr id="3" name="Content Placeholder 2">
            <a:extLst>
              <a:ext uri="{FF2B5EF4-FFF2-40B4-BE49-F238E27FC236}">
                <a16:creationId xmlns:a16="http://schemas.microsoft.com/office/drawing/2014/main" id="{AE2E5DE0-9717-4DE9-9095-FBC563866622}"/>
              </a:ext>
            </a:extLst>
          </p:cNvPr>
          <p:cNvSpPr>
            <a:spLocks noGrp="1"/>
          </p:cNvSpPr>
          <p:nvPr>
            <p:ph idx="1"/>
          </p:nvPr>
        </p:nvSpPr>
        <p:spPr>
          <a:xfrm>
            <a:off x="752475" y="1645870"/>
            <a:ext cx="10601325" cy="4507279"/>
          </a:xfrm>
        </p:spPr>
        <p:txBody>
          <a:bodyPr/>
          <a:lstStyle/>
          <a:p>
            <a:r>
              <a:rPr lang="en-US" sz="2800" dirty="0"/>
              <a:t>Funding, responsibility, and authority under nine federal programs to protect the rights of Floridians with disabilities.</a:t>
            </a:r>
          </a:p>
          <a:p>
            <a:r>
              <a:rPr lang="en-US" sz="2800" dirty="0"/>
              <a:t>Disability Rights Florida has been a not-for-profit corporation since 1987.</a:t>
            </a:r>
          </a:p>
          <a:p>
            <a:r>
              <a:rPr lang="en-US" sz="2800" dirty="0"/>
              <a:t>Offices in Tallahassee, Tampa, Ft. Lauderdale, and Gainesville.</a:t>
            </a:r>
          </a:p>
          <a:p>
            <a:r>
              <a:rPr lang="en-US" sz="2800" dirty="0"/>
              <a:t>Satellite offices in several other communities.</a:t>
            </a:r>
          </a:p>
          <a:p>
            <a:endParaRPr lang="en-US" sz="2800" dirty="0"/>
          </a:p>
          <a:p>
            <a:endParaRPr lang="en-US" sz="2800" i="1" dirty="0"/>
          </a:p>
        </p:txBody>
      </p:sp>
      <p:sp>
        <p:nvSpPr>
          <p:cNvPr id="4" name="Slide Number Placeholder 3">
            <a:extLst>
              <a:ext uri="{FF2B5EF4-FFF2-40B4-BE49-F238E27FC236}">
                <a16:creationId xmlns:a16="http://schemas.microsoft.com/office/drawing/2014/main" id="{C19F7C67-1302-4CEE-9E83-B8538D7BD13C}"/>
              </a:ext>
            </a:extLst>
          </p:cNvPr>
          <p:cNvSpPr>
            <a:spLocks noGrp="1"/>
          </p:cNvSpPr>
          <p:nvPr>
            <p:ph type="sldNum" sz="quarter" idx="12"/>
          </p:nvPr>
        </p:nvSpPr>
        <p:spPr/>
        <p:txBody>
          <a:bodyPr/>
          <a:lstStyle/>
          <a:p>
            <a:fld id="{354621B2-C1D0-445A-A90B-4D94258B112A}" type="slidenum">
              <a:rPr lang="en-US" smtClean="0"/>
              <a:t>2</a:t>
            </a:fld>
            <a:endParaRPr lang="en-US" dirty="0"/>
          </a:p>
        </p:txBody>
      </p:sp>
    </p:spTree>
    <p:extLst>
      <p:ext uri="{BB962C8B-B14F-4D97-AF65-F5344CB8AC3E}">
        <p14:creationId xmlns:p14="http://schemas.microsoft.com/office/powerpoint/2010/main" val="942953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A3E0-F50D-2EBE-DEC7-239C553FD3F1}"/>
              </a:ext>
            </a:extLst>
          </p:cNvPr>
          <p:cNvSpPr>
            <a:spLocks noGrp="1"/>
          </p:cNvSpPr>
          <p:nvPr>
            <p:ph type="title"/>
          </p:nvPr>
        </p:nvSpPr>
        <p:spPr/>
        <p:txBody>
          <a:bodyPr/>
          <a:lstStyle/>
          <a:p>
            <a:r>
              <a:rPr lang="en-US" dirty="0"/>
              <a:t>Guardianship &amp; Alternatives (1 of 2)</a:t>
            </a:r>
          </a:p>
        </p:txBody>
      </p:sp>
      <p:sp>
        <p:nvSpPr>
          <p:cNvPr id="3" name="Content Placeholder 2">
            <a:extLst>
              <a:ext uri="{FF2B5EF4-FFF2-40B4-BE49-F238E27FC236}">
                <a16:creationId xmlns:a16="http://schemas.microsoft.com/office/drawing/2014/main" id="{627163B2-A3B8-E758-3139-0A4507ACC074}"/>
              </a:ext>
            </a:extLst>
          </p:cNvPr>
          <p:cNvSpPr>
            <a:spLocks noGrp="1"/>
          </p:cNvSpPr>
          <p:nvPr>
            <p:ph idx="1"/>
          </p:nvPr>
        </p:nvSpPr>
        <p:spPr/>
        <p:txBody>
          <a:bodyPr/>
          <a:lstStyle/>
          <a:p>
            <a:r>
              <a:rPr lang="en-US" dirty="0"/>
              <a:t>Guardianship is when the court determines an individual  to be incapacitated and appoints someone to make decisions for the individual.</a:t>
            </a:r>
          </a:p>
          <a:p>
            <a:pPr lvl="1"/>
            <a:r>
              <a:rPr lang="en-US" dirty="0"/>
              <a:t>Guardian Advocacy</a:t>
            </a:r>
          </a:p>
          <a:p>
            <a:pPr lvl="1"/>
            <a:r>
              <a:rPr lang="en-US" dirty="0"/>
              <a:t>Preneed</a:t>
            </a:r>
          </a:p>
          <a:p>
            <a:pPr lvl="1"/>
            <a:r>
              <a:rPr lang="en-US" dirty="0"/>
              <a:t>Voluntary</a:t>
            </a:r>
          </a:p>
          <a:p>
            <a:pPr lvl="1"/>
            <a:r>
              <a:rPr lang="en-US" dirty="0"/>
              <a:t>Emergency</a:t>
            </a:r>
          </a:p>
          <a:p>
            <a:pPr lvl="1"/>
            <a:r>
              <a:rPr lang="en-US" dirty="0"/>
              <a:t>Limited</a:t>
            </a:r>
          </a:p>
          <a:p>
            <a:pPr lvl="1"/>
            <a:r>
              <a:rPr lang="en-US" dirty="0"/>
              <a:t>Plenary</a:t>
            </a:r>
          </a:p>
          <a:p>
            <a:r>
              <a:rPr lang="en-US" dirty="0"/>
              <a:t>Guardianship is restrictive and may be unnecessary.</a:t>
            </a:r>
          </a:p>
        </p:txBody>
      </p:sp>
      <p:sp>
        <p:nvSpPr>
          <p:cNvPr id="4" name="Slide Number Placeholder 3">
            <a:extLst>
              <a:ext uri="{FF2B5EF4-FFF2-40B4-BE49-F238E27FC236}">
                <a16:creationId xmlns:a16="http://schemas.microsoft.com/office/drawing/2014/main" id="{270B0D4C-EDC9-A511-71FE-7EE511C8B6D1}"/>
              </a:ext>
            </a:extLst>
          </p:cNvPr>
          <p:cNvSpPr>
            <a:spLocks noGrp="1"/>
          </p:cNvSpPr>
          <p:nvPr>
            <p:ph type="sldNum" sz="quarter" idx="12"/>
          </p:nvPr>
        </p:nvSpPr>
        <p:spPr/>
        <p:txBody>
          <a:bodyPr/>
          <a:lstStyle/>
          <a:p>
            <a:fld id="{354621B2-C1D0-445A-A90B-4D94258B112A}" type="slidenum">
              <a:rPr lang="en-US" smtClean="0"/>
              <a:t>20</a:t>
            </a:fld>
            <a:endParaRPr lang="en-US" dirty="0"/>
          </a:p>
        </p:txBody>
      </p:sp>
    </p:spTree>
    <p:extLst>
      <p:ext uri="{BB962C8B-B14F-4D97-AF65-F5344CB8AC3E}">
        <p14:creationId xmlns:p14="http://schemas.microsoft.com/office/powerpoint/2010/main" val="36615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4F5F-17CE-C5C4-E150-23490F97B512}"/>
              </a:ext>
            </a:extLst>
          </p:cNvPr>
          <p:cNvSpPr>
            <a:spLocks noGrp="1"/>
          </p:cNvSpPr>
          <p:nvPr>
            <p:ph type="title"/>
          </p:nvPr>
        </p:nvSpPr>
        <p:spPr/>
        <p:txBody>
          <a:bodyPr/>
          <a:lstStyle/>
          <a:p>
            <a:r>
              <a:rPr lang="en-US" dirty="0"/>
              <a:t>Guardianship &amp; Alternatives (2 of 2)</a:t>
            </a:r>
          </a:p>
        </p:txBody>
      </p:sp>
      <p:sp>
        <p:nvSpPr>
          <p:cNvPr id="3" name="Content Placeholder 2">
            <a:extLst>
              <a:ext uri="{FF2B5EF4-FFF2-40B4-BE49-F238E27FC236}">
                <a16:creationId xmlns:a16="http://schemas.microsoft.com/office/drawing/2014/main" id="{C352E1E7-152A-166C-F085-E11D2391D225}"/>
              </a:ext>
            </a:extLst>
          </p:cNvPr>
          <p:cNvSpPr>
            <a:spLocks noGrp="1"/>
          </p:cNvSpPr>
          <p:nvPr>
            <p:ph idx="1"/>
          </p:nvPr>
        </p:nvSpPr>
        <p:spPr/>
        <p:txBody>
          <a:bodyPr/>
          <a:lstStyle/>
          <a:p>
            <a:r>
              <a:rPr lang="en-US" dirty="0"/>
              <a:t>Supported Decision Making</a:t>
            </a:r>
          </a:p>
          <a:p>
            <a:pPr lvl="1"/>
            <a:r>
              <a:rPr lang="en-US" dirty="0"/>
              <a:t>Circle of Support</a:t>
            </a:r>
          </a:p>
          <a:p>
            <a:pPr lvl="1"/>
            <a:r>
              <a:rPr lang="en-US" dirty="0"/>
              <a:t>Advanced directives </a:t>
            </a:r>
          </a:p>
          <a:p>
            <a:pPr lvl="1"/>
            <a:r>
              <a:rPr lang="en-US" dirty="0"/>
              <a:t>Living wills</a:t>
            </a:r>
          </a:p>
          <a:p>
            <a:pPr lvl="1"/>
            <a:r>
              <a:rPr lang="en-US" dirty="0"/>
              <a:t>Power of Attorney</a:t>
            </a:r>
          </a:p>
          <a:p>
            <a:pPr lvl="1"/>
            <a:r>
              <a:rPr lang="en-US" dirty="0"/>
              <a:t>Health care surrogates</a:t>
            </a:r>
          </a:p>
          <a:p>
            <a:pPr lvl="1"/>
            <a:r>
              <a:rPr lang="en-US" dirty="0"/>
              <a:t>Banking services</a:t>
            </a:r>
          </a:p>
          <a:p>
            <a:pPr lvl="1"/>
            <a:r>
              <a:rPr lang="en-US" dirty="0"/>
              <a:t>Trust accounts</a:t>
            </a:r>
          </a:p>
          <a:p>
            <a:pPr lvl="1"/>
            <a:endParaRPr lang="en-US" dirty="0"/>
          </a:p>
        </p:txBody>
      </p:sp>
      <p:sp>
        <p:nvSpPr>
          <p:cNvPr id="4" name="Slide Number Placeholder 3">
            <a:extLst>
              <a:ext uri="{FF2B5EF4-FFF2-40B4-BE49-F238E27FC236}">
                <a16:creationId xmlns:a16="http://schemas.microsoft.com/office/drawing/2014/main" id="{C8110907-DC0C-CFEC-1620-A127D8BB9695}"/>
              </a:ext>
            </a:extLst>
          </p:cNvPr>
          <p:cNvSpPr>
            <a:spLocks noGrp="1"/>
          </p:cNvSpPr>
          <p:nvPr>
            <p:ph type="sldNum" sz="quarter" idx="12"/>
          </p:nvPr>
        </p:nvSpPr>
        <p:spPr/>
        <p:txBody>
          <a:bodyPr/>
          <a:lstStyle/>
          <a:p>
            <a:fld id="{354621B2-C1D0-445A-A90B-4D94258B112A}" type="slidenum">
              <a:rPr lang="en-US" smtClean="0"/>
              <a:t>21</a:t>
            </a:fld>
            <a:endParaRPr lang="en-US" dirty="0"/>
          </a:p>
        </p:txBody>
      </p:sp>
    </p:spTree>
    <p:extLst>
      <p:ext uri="{BB962C8B-B14F-4D97-AF65-F5344CB8AC3E}">
        <p14:creationId xmlns:p14="http://schemas.microsoft.com/office/powerpoint/2010/main" val="3970255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4EC1-181E-C6C9-6541-A259D1E48C09}"/>
              </a:ext>
            </a:extLst>
          </p:cNvPr>
          <p:cNvSpPr>
            <a:spLocks noGrp="1"/>
          </p:cNvSpPr>
          <p:nvPr>
            <p:ph type="title"/>
          </p:nvPr>
        </p:nvSpPr>
        <p:spPr/>
        <p:txBody>
          <a:bodyPr/>
          <a:lstStyle/>
          <a:p>
            <a:r>
              <a:rPr lang="en-US" dirty="0"/>
              <a:t>Youth with Disabilities in Foster Care</a:t>
            </a:r>
          </a:p>
        </p:txBody>
      </p:sp>
      <p:sp>
        <p:nvSpPr>
          <p:cNvPr id="3" name="Content Placeholder 2">
            <a:extLst>
              <a:ext uri="{FF2B5EF4-FFF2-40B4-BE49-F238E27FC236}">
                <a16:creationId xmlns:a16="http://schemas.microsoft.com/office/drawing/2014/main" id="{A9D51FD6-76CB-D89C-F71C-BAE3541FADC3}"/>
              </a:ext>
            </a:extLst>
          </p:cNvPr>
          <p:cNvSpPr>
            <a:spLocks noGrp="1"/>
          </p:cNvSpPr>
          <p:nvPr>
            <p:ph idx="1"/>
          </p:nvPr>
        </p:nvSpPr>
        <p:spPr/>
        <p:txBody>
          <a:bodyPr/>
          <a:lstStyle/>
          <a:p>
            <a:r>
              <a:rPr lang="en-US" dirty="0"/>
              <a:t>Starting at age 13 a case plan should be written to include a “written description of the programs and services that will help the child prepare for the transition from foster care to independent living.”</a:t>
            </a:r>
          </a:p>
          <a:p>
            <a:r>
              <a:rPr lang="en-US" dirty="0"/>
              <a:t>At age 16, DCF and Community Based Care lead agency must meet with the young person, their caregiver and supportive adults to develop a Transition Plan in addition to the Case Plan.</a:t>
            </a:r>
          </a:p>
          <a:p>
            <a:r>
              <a:rPr lang="en-US" dirty="0"/>
              <a:t>Extended foster care is till age 22 for youth with disabilities.</a:t>
            </a:r>
          </a:p>
          <a:p>
            <a:r>
              <a:rPr lang="en-US" dirty="0"/>
              <a:t>Children in care who age out of care are eligible Medicaid until 26.</a:t>
            </a:r>
          </a:p>
          <a:p>
            <a:r>
              <a:rPr lang="en-US" dirty="0"/>
              <a:t>At age 21 the young adult must apply through the DCF ACCESS system.</a:t>
            </a:r>
          </a:p>
        </p:txBody>
      </p:sp>
      <p:sp>
        <p:nvSpPr>
          <p:cNvPr id="4" name="Slide Number Placeholder 3">
            <a:extLst>
              <a:ext uri="{FF2B5EF4-FFF2-40B4-BE49-F238E27FC236}">
                <a16:creationId xmlns:a16="http://schemas.microsoft.com/office/drawing/2014/main" id="{A2A94BE4-2C42-DC25-B1D7-1EAD42924ED6}"/>
              </a:ext>
            </a:extLst>
          </p:cNvPr>
          <p:cNvSpPr>
            <a:spLocks noGrp="1"/>
          </p:cNvSpPr>
          <p:nvPr>
            <p:ph type="sldNum" sz="quarter" idx="12"/>
          </p:nvPr>
        </p:nvSpPr>
        <p:spPr/>
        <p:txBody>
          <a:bodyPr/>
          <a:lstStyle/>
          <a:p>
            <a:fld id="{354621B2-C1D0-445A-A90B-4D94258B112A}" type="slidenum">
              <a:rPr lang="en-US" smtClean="0"/>
              <a:t>22</a:t>
            </a:fld>
            <a:endParaRPr lang="en-US" dirty="0"/>
          </a:p>
        </p:txBody>
      </p:sp>
    </p:spTree>
    <p:extLst>
      <p:ext uri="{BB962C8B-B14F-4D97-AF65-F5344CB8AC3E}">
        <p14:creationId xmlns:p14="http://schemas.microsoft.com/office/powerpoint/2010/main" val="4061456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2BB8-CF11-FA67-78BC-E8F472DA4DBA}"/>
              </a:ext>
            </a:extLst>
          </p:cNvPr>
          <p:cNvSpPr>
            <a:spLocks noGrp="1"/>
          </p:cNvSpPr>
          <p:nvPr>
            <p:ph type="title"/>
          </p:nvPr>
        </p:nvSpPr>
        <p:spPr/>
        <p:txBody>
          <a:bodyPr/>
          <a:lstStyle/>
          <a:p>
            <a:r>
              <a:rPr lang="en-US" dirty="0"/>
              <a:t>Pediatric to Adult Health Care</a:t>
            </a:r>
          </a:p>
        </p:txBody>
      </p:sp>
      <p:sp>
        <p:nvSpPr>
          <p:cNvPr id="3" name="Content Placeholder 2">
            <a:extLst>
              <a:ext uri="{FF2B5EF4-FFF2-40B4-BE49-F238E27FC236}">
                <a16:creationId xmlns:a16="http://schemas.microsoft.com/office/drawing/2014/main" id="{C28D57A7-7B41-371E-63BA-F8FADF68D0AC}"/>
              </a:ext>
            </a:extLst>
          </p:cNvPr>
          <p:cNvSpPr>
            <a:spLocks noGrp="1"/>
          </p:cNvSpPr>
          <p:nvPr>
            <p:ph idx="1"/>
          </p:nvPr>
        </p:nvSpPr>
        <p:spPr/>
        <p:txBody>
          <a:bodyPr/>
          <a:lstStyle/>
          <a:p>
            <a:r>
              <a:rPr lang="en-US" dirty="0"/>
              <a:t>Transfer your records from your pediatrician to your new “adult” doctor. </a:t>
            </a:r>
          </a:p>
          <a:p>
            <a:r>
              <a:rPr lang="en-US" dirty="0"/>
              <a:t>Chose a doctor you are comfortable with and will accommodate you.</a:t>
            </a:r>
          </a:p>
          <a:p>
            <a:r>
              <a:rPr lang="en-US" dirty="0"/>
              <a:t>Health Insurance Portability and Accountability Act (HIPAA) entitles you to a copy of your medical records. This is an opportunity to request a copy of your records.</a:t>
            </a:r>
          </a:p>
          <a:p>
            <a:r>
              <a:rPr lang="en-US" dirty="0"/>
              <a:t>Florida law allows health care providers to charge the cost of copying records, including reasonable staff time or an amount designated by the regulatory board.</a:t>
            </a:r>
          </a:p>
          <a:p>
            <a:r>
              <a:rPr lang="en-US" dirty="0"/>
              <a:t>Once you are 18 you are a legal adult.</a:t>
            </a:r>
          </a:p>
          <a:p>
            <a:r>
              <a:rPr lang="en-US" dirty="0"/>
              <a:t>Your parent or caregiver cannot access your medical information without your authorization.</a:t>
            </a:r>
          </a:p>
          <a:p>
            <a:endParaRPr lang="en-US" dirty="0"/>
          </a:p>
        </p:txBody>
      </p:sp>
      <p:sp>
        <p:nvSpPr>
          <p:cNvPr id="4" name="Slide Number Placeholder 3">
            <a:extLst>
              <a:ext uri="{FF2B5EF4-FFF2-40B4-BE49-F238E27FC236}">
                <a16:creationId xmlns:a16="http://schemas.microsoft.com/office/drawing/2014/main" id="{E75CD45C-CCDF-C83B-7522-ABC37AE07042}"/>
              </a:ext>
            </a:extLst>
          </p:cNvPr>
          <p:cNvSpPr>
            <a:spLocks noGrp="1"/>
          </p:cNvSpPr>
          <p:nvPr>
            <p:ph type="sldNum" sz="quarter" idx="12"/>
          </p:nvPr>
        </p:nvSpPr>
        <p:spPr/>
        <p:txBody>
          <a:bodyPr/>
          <a:lstStyle/>
          <a:p>
            <a:fld id="{354621B2-C1D0-445A-A90B-4D94258B112A}" type="slidenum">
              <a:rPr lang="en-US" smtClean="0"/>
              <a:t>23</a:t>
            </a:fld>
            <a:endParaRPr lang="en-US" dirty="0"/>
          </a:p>
        </p:txBody>
      </p:sp>
    </p:spTree>
    <p:extLst>
      <p:ext uri="{BB962C8B-B14F-4D97-AF65-F5344CB8AC3E}">
        <p14:creationId xmlns:p14="http://schemas.microsoft.com/office/powerpoint/2010/main" val="127655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E121-9AB5-EDB3-A68C-25140E087F93}"/>
              </a:ext>
            </a:extLst>
          </p:cNvPr>
          <p:cNvSpPr>
            <a:spLocks noGrp="1"/>
          </p:cNvSpPr>
          <p:nvPr>
            <p:ph type="title"/>
          </p:nvPr>
        </p:nvSpPr>
        <p:spPr/>
        <p:txBody>
          <a:bodyPr/>
          <a:lstStyle/>
          <a:p>
            <a:r>
              <a:rPr lang="en-US" dirty="0"/>
              <a:t>Health Care Benefits</a:t>
            </a:r>
          </a:p>
        </p:txBody>
      </p:sp>
      <p:sp>
        <p:nvSpPr>
          <p:cNvPr id="3" name="Content Placeholder 2">
            <a:extLst>
              <a:ext uri="{FF2B5EF4-FFF2-40B4-BE49-F238E27FC236}">
                <a16:creationId xmlns:a16="http://schemas.microsoft.com/office/drawing/2014/main" id="{2E9B2D49-DDCD-E41D-7F37-DB80595AACE8}"/>
              </a:ext>
            </a:extLst>
          </p:cNvPr>
          <p:cNvSpPr>
            <a:spLocks noGrp="1"/>
          </p:cNvSpPr>
          <p:nvPr>
            <p:ph idx="1"/>
          </p:nvPr>
        </p:nvSpPr>
        <p:spPr/>
        <p:txBody>
          <a:bodyPr/>
          <a:lstStyle/>
          <a:p>
            <a:r>
              <a:rPr lang="en-US" dirty="0"/>
              <a:t>Health insurance pays for health care services and expenses.</a:t>
            </a:r>
          </a:p>
          <a:p>
            <a:r>
              <a:rPr lang="en-US" dirty="0"/>
              <a:t>You may pay for your insurance, get it through work or school or under the Affordable Care Act.</a:t>
            </a:r>
          </a:p>
          <a:p>
            <a:r>
              <a:rPr lang="en-US" dirty="0"/>
              <a:t>Government funded health insurance.</a:t>
            </a:r>
          </a:p>
          <a:p>
            <a:r>
              <a:rPr lang="en-US" dirty="0"/>
              <a:t>You may have a deductible and or a co-pay.</a:t>
            </a:r>
          </a:p>
          <a:p>
            <a:r>
              <a:rPr lang="en-US" dirty="0"/>
              <a:t>You need to follow the procedures set forth by your plan to ensure your medical services are covered.</a:t>
            </a:r>
          </a:p>
          <a:p>
            <a:r>
              <a:rPr lang="en-US" dirty="0"/>
              <a:t>Find a plan that will meet your needs.</a:t>
            </a:r>
          </a:p>
          <a:p>
            <a:r>
              <a:rPr lang="en-US" dirty="0"/>
              <a:t>Not having health insurance could be very costly if you become ill.</a:t>
            </a:r>
          </a:p>
        </p:txBody>
      </p:sp>
      <p:sp>
        <p:nvSpPr>
          <p:cNvPr id="4" name="Slide Number Placeholder 3">
            <a:extLst>
              <a:ext uri="{FF2B5EF4-FFF2-40B4-BE49-F238E27FC236}">
                <a16:creationId xmlns:a16="http://schemas.microsoft.com/office/drawing/2014/main" id="{A293C298-20BE-4B14-9F67-CB6C3FE9407D}"/>
              </a:ext>
            </a:extLst>
          </p:cNvPr>
          <p:cNvSpPr>
            <a:spLocks noGrp="1"/>
          </p:cNvSpPr>
          <p:nvPr>
            <p:ph type="sldNum" sz="quarter" idx="12"/>
          </p:nvPr>
        </p:nvSpPr>
        <p:spPr/>
        <p:txBody>
          <a:bodyPr/>
          <a:lstStyle/>
          <a:p>
            <a:fld id="{354621B2-C1D0-445A-A90B-4D94258B112A}" type="slidenum">
              <a:rPr lang="en-US" smtClean="0"/>
              <a:t>24</a:t>
            </a:fld>
            <a:endParaRPr lang="en-US" dirty="0"/>
          </a:p>
        </p:txBody>
      </p:sp>
    </p:spTree>
    <p:extLst>
      <p:ext uri="{BB962C8B-B14F-4D97-AF65-F5344CB8AC3E}">
        <p14:creationId xmlns:p14="http://schemas.microsoft.com/office/powerpoint/2010/main" val="2084646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7572-9AB7-955E-4CEF-0A7BED3AB4A1}"/>
              </a:ext>
            </a:extLst>
          </p:cNvPr>
          <p:cNvSpPr>
            <a:spLocks noGrp="1"/>
          </p:cNvSpPr>
          <p:nvPr>
            <p:ph type="title"/>
          </p:nvPr>
        </p:nvSpPr>
        <p:spPr/>
        <p:txBody>
          <a:bodyPr/>
          <a:lstStyle/>
          <a:p>
            <a:r>
              <a:rPr lang="en-US" dirty="0"/>
              <a:t>Mental Health</a:t>
            </a:r>
          </a:p>
        </p:txBody>
      </p:sp>
      <p:sp>
        <p:nvSpPr>
          <p:cNvPr id="3" name="Content Placeholder 2">
            <a:extLst>
              <a:ext uri="{FF2B5EF4-FFF2-40B4-BE49-F238E27FC236}">
                <a16:creationId xmlns:a16="http://schemas.microsoft.com/office/drawing/2014/main" id="{7573A278-2642-1E94-24A7-6EA2BF8F57C2}"/>
              </a:ext>
            </a:extLst>
          </p:cNvPr>
          <p:cNvSpPr>
            <a:spLocks noGrp="1"/>
          </p:cNvSpPr>
          <p:nvPr>
            <p:ph idx="1"/>
          </p:nvPr>
        </p:nvSpPr>
        <p:spPr/>
        <p:txBody>
          <a:bodyPr/>
          <a:lstStyle/>
          <a:p>
            <a:r>
              <a:rPr lang="en-US" dirty="0"/>
              <a:t>Good mental health is not the absence of an illness or mental health disorder. </a:t>
            </a:r>
          </a:p>
          <a:p>
            <a:r>
              <a:rPr lang="en-US" dirty="0"/>
              <a:t>It is important that you understand and address your mental health needs.</a:t>
            </a:r>
          </a:p>
          <a:p>
            <a:r>
              <a:rPr lang="en-US" dirty="0"/>
              <a:t>Seek assistance from a mental health professional you trust and can meet your mental health needs. </a:t>
            </a:r>
          </a:p>
          <a:p>
            <a:r>
              <a:rPr lang="en-US" dirty="0"/>
              <a:t>Treatment is very important.</a:t>
            </a:r>
          </a:p>
          <a:p>
            <a:r>
              <a:rPr lang="en-US" dirty="0"/>
              <a:t>Left untreated, mental illness can get worse and /or lead to other health problems.</a:t>
            </a:r>
          </a:p>
        </p:txBody>
      </p:sp>
      <p:sp>
        <p:nvSpPr>
          <p:cNvPr id="4" name="Slide Number Placeholder 3">
            <a:extLst>
              <a:ext uri="{FF2B5EF4-FFF2-40B4-BE49-F238E27FC236}">
                <a16:creationId xmlns:a16="http://schemas.microsoft.com/office/drawing/2014/main" id="{44C8E95B-9179-6FCB-CAF9-9DFE21256F9E}"/>
              </a:ext>
            </a:extLst>
          </p:cNvPr>
          <p:cNvSpPr>
            <a:spLocks noGrp="1"/>
          </p:cNvSpPr>
          <p:nvPr>
            <p:ph type="sldNum" sz="quarter" idx="12"/>
          </p:nvPr>
        </p:nvSpPr>
        <p:spPr/>
        <p:txBody>
          <a:bodyPr/>
          <a:lstStyle/>
          <a:p>
            <a:fld id="{354621B2-C1D0-445A-A90B-4D94258B112A}" type="slidenum">
              <a:rPr lang="en-US" smtClean="0"/>
              <a:t>25</a:t>
            </a:fld>
            <a:endParaRPr lang="en-US" dirty="0"/>
          </a:p>
        </p:txBody>
      </p:sp>
    </p:spTree>
    <p:extLst>
      <p:ext uri="{BB962C8B-B14F-4D97-AF65-F5344CB8AC3E}">
        <p14:creationId xmlns:p14="http://schemas.microsoft.com/office/powerpoint/2010/main" val="3476524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8F8A1-F0C4-451C-97E6-39F49491D71E}"/>
              </a:ext>
            </a:extLst>
          </p:cNvPr>
          <p:cNvSpPr>
            <a:spLocks noGrp="1"/>
          </p:cNvSpPr>
          <p:nvPr>
            <p:ph type="title"/>
          </p:nvPr>
        </p:nvSpPr>
        <p:spPr/>
        <p:txBody>
          <a:bodyPr>
            <a:normAutofit/>
          </a:bodyPr>
          <a:lstStyle/>
          <a:p>
            <a:r>
              <a:rPr lang="en-US" sz="4000" dirty="0"/>
              <a:t>Sex, Sex Education and Sexual Assault</a:t>
            </a:r>
          </a:p>
        </p:txBody>
      </p:sp>
      <p:sp>
        <p:nvSpPr>
          <p:cNvPr id="3" name="Content Placeholder 2">
            <a:extLst>
              <a:ext uri="{FF2B5EF4-FFF2-40B4-BE49-F238E27FC236}">
                <a16:creationId xmlns:a16="http://schemas.microsoft.com/office/drawing/2014/main" id="{7A4C8C24-4C75-41D2-9252-658335F7F810}"/>
              </a:ext>
            </a:extLst>
          </p:cNvPr>
          <p:cNvSpPr>
            <a:spLocks noGrp="1"/>
          </p:cNvSpPr>
          <p:nvPr>
            <p:ph idx="1"/>
          </p:nvPr>
        </p:nvSpPr>
        <p:spPr/>
        <p:txBody>
          <a:bodyPr/>
          <a:lstStyle/>
          <a:p>
            <a:r>
              <a:rPr lang="en-US" sz="2800" dirty="0"/>
              <a:t>As you grow up, there are changes in outward appearances, thoughts, and feelings.</a:t>
            </a:r>
          </a:p>
          <a:p>
            <a:r>
              <a:rPr lang="en-US" sz="2800" dirty="0"/>
              <a:t>Your body changes in visible ways, but you may develop feelings of sexual attraction too.</a:t>
            </a:r>
          </a:p>
          <a:p>
            <a:r>
              <a:rPr lang="en-US" sz="2800" dirty="0"/>
              <a:t>Lack of sex education and research related to sex and youth with disabilities.</a:t>
            </a:r>
          </a:p>
          <a:p>
            <a:r>
              <a:rPr lang="en-US" sz="2800" dirty="0"/>
              <a:t>Sexual Assault is illegal sexual contact without your consent.</a:t>
            </a:r>
          </a:p>
          <a:p>
            <a:r>
              <a:rPr lang="en-US" sz="2800" dirty="0"/>
              <a:t>It is estimated that individuals with disabilities are 4 more times likely to be a victim of sexual abuse.</a:t>
            </a:r>
          </a:p>
        </p:txBody>
      </p:sp>
      <p:sp>
        <p:nvSpPr>
          <p:cNvPr id="4" name="Slide Number Placeholder 3">
            <a:extLst>
              <a:ext uri="{FF2B5EF4-FFF2-40B4-BE49-F238E27FC236}">
                <a16:creationId xmlns:a16="http://schemas.microsoft.com/office/drawing/2014/main" id="{5BDBFD83-18D2-41C7-8AE8-E71D725894FA}"/>
              </a:ext>
            </a:extLst>
          </p:cNvPr>
          <p:cNvSpPr>
            <a:spLocks noGrp="1"/>
          </p:cNvSpPr>
          <p:nvPr>
            <p:ph type="sldNum" sz="quarter" idx="12"/>
          </p:nvPr>
        </p:nvSpPr>
        <p:spPr/>
        <p:txBody>
          <a:bodyPr/>
          <a:lstStyle/>
          <a:p>
            <a:fld id="{354621B2-C1D0-445A-A90B-4D94258B112A}" type="slidenum">
              <a:rPr lang="en-US" smtClean="0"/>
              <a:t>26</a:t>
            </a:fld>
            <a:endParaRPr lang="en-US" dirty="0"/>
          </a:p>
        </p:txBody>
      </p:sp>
    </p:spTree>
    <p:extLst>
      <p:ext uri="{BB962C8B-B14F-4D97-AF65-F5344CB8AC3E}">
        <p14:creationId xmlns:p14="http://schemas.microsoft.com/office/powerpoint/2010/main" val="2907668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88F8-8B18-48A4-9EFA-8EA2A3204DE1}"/>
              </a:ext>
            </a:extLst>
          </p:cNvPr>
          <p:cNvSpPr>
            <a:spLocks noGrp="1"/>
          </p:cNvSpPr>
          <p:nvPr>
            <p:ph type="title"/>
          </p:nvPr>
        </p:nvSpPr>
        <p:spPr/>
        <p:txBody>
          <a:bodyPr>
            <a:normAutofit/>
          </a:bodyPr>
          <a:lstStyle/>
          <a:p>
            <a:r>
              <a:rPr lang="en-US" sz="4000" dirty="0"/>
              <a:t>Relationship Violence</a:t>
            </a:r>
          </a:p>
        </p:txBody>
      </p:sp>
      <p:sp>
        <p:nvSpPr>
          <p:cNvPr id="3" name="Content Placeholder 2">
            <a:extLst>
              <a:ext uri="{FF2B5EF4-FFF2-40B4-BE49-F238E27FC236}">
                <a16:creationId xmlns:a16="http://schemas.microsoft.com/office/drawing/2014/main" id="{3C30AC6C-19BA-4019-9521-32713BD9384B}"/>
              </a:ext>
            </a:extLst>
          </p:cNvPr>
          <p:cNvSpPr>
            <a:spLocks noGrp="1"/>
          </p:cNvSpPr>
          <p:nvPr>
            <p:ph idx="1"/>
          </p:nvPr>
        </p:nvSpPr>
        <p:spPr/>
        <p:txBody>
          <a:bodyPr/>
          <a:lstStyle/>
          <a:p>
            <a:r>
              <a:rPr lang="en-US" sz="2800" dirty="0"/>
              <a:t>You may choose to date and develop romantic type relationships just like your non-disabled peers.</a:t>
            </a:r>
          </a:p>
          <a:p>
            <a:r>
              <a:rPr lang="en-US" sz="2800" dirty="0"/>
              <a:t>Unfortunately, for youth with and without disabilities there is the possibility of connecting with the wrong person and becoming the victim of relationship violence.</a:t>
            </a:r>
          </a:p>
          <a:p>
            <a:r>
              <a:rPr lang="en-US" sz="2800" dirty="0"/>
              <a:t>Everyone has the right to have healthy, non-violent, non-abusive relationships.</a:t>
            </a:r>
          </a:p>
          <a:p>
            <a:pPr marL="0" indent="0">
              <a:buNone/>
            </a:pPr>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6A03D906-E3E4-48A3-9B4A-D152E966E77E}"/>
              </a:ext>
            </a:extLst>
          </p:cNvPr>
          <p:cNvSpPr>
            <a:spLocks noGrp="1"/>
          </p:cNvSpPr>
          <p:nvPr>
            <p:ph type="sldNum" sz="quarter" idx="12"/>
          </p:nvPr>
        </p:nvSpPr>
        <p:spPr/>
        <p:txBody>
          <a:bodyPr/>
          <a:lstStyle/>
          <a:p>
            <a:fld id="{354621B2-C1D0-445A-A90B-4D94258B112A}" type="slidenum">
              <a:rPr lang="en-US" smtClean="0"/>
              <a:t>27</a:t>
            </a:fld>
            <a:endParaRPr lang="en-US" dirty="0"/>
          </a:p>
        </p:txBody>
      </p:sp>
    </p:spTree>
    <p:extLst>
      <p:ext uri="{BB962C8B-B14F-4D97-AF65-F5344CB8AC3E}">
        <p14:creationId xmlns:p14="http://schemas.microsoft.com/office/powerpoint/2010/main" val="2437662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DD80-F291-4918-A43E-98A7A1BA4157}"/>
              </a:ext>
            </a:extLst>
          </p:cNvPr>
          <p:cNvSpPr>
            <a:spLocks noGrp="1"/>
          </p:cNvSpPr>
          <p:nvPr>
            <p:ph type="title"/>
          </p:nvPr>
        </p:nvSpPr>
        <p:spPr/>
        <p:txBody>
          <a:bodyPr>
            <a:normAutofit/>
          </a:bodyPr>
          <a:lstStyle/>
          <a:p>
            <a:r>
              <a:rPr lang="en-US" sz="4000" dirty="0"/>
              <a:t>LGBTQ+ Youth</a:t>
            </a:r>
          </a:p>
        </p:txBody>
      </p:sp>
      <p:sp>
        <p:nvSpPr>
          <p:cNvPr id="3" name="Content Placeholder 2">
            <a:extLst>
              <a:ext uri="{FF2B5EF4-FFF2-40B4-BE49-F238E27FC236}">
                <a16:creationId xmlns:a16="http://schemas.microsoft.com/office/drawing/2014/main" id="{02EEC5D6-D0F6-4C12-ADD7-233D66C96BAB}"/>
              </a:ext>
            </a:extLst>
          </p:cNvPr>
          <p:cNvSpPr>
            <a:spLocks noGrp="1"/>
          </p:cNvSpPr>
          <p:nvPr>
            <p:ph idx="1"/>
          </p:nvPr>
        </p:nvSpPr>
        <p:spPr/>
        <p:txBody>
          <a:bodyPr/>
          <a:lstStyle/>
          <a:p>
            <a:r>
              <a:rPr lang="en-US" sz="2800" dirty="0"/>
              <a:t>Lesbian, gay, bisexual, transgender or queer, commonly referred to as LGBTQ+</a:t>
            </a:r>
          </a:p>
          <a:p>
            <a:r>
              <a:rPr lang="en-US" sz="2800" dirty="0"/>
              <a:t>On June 26, 2015, the U.S. Supreme Court struck down all state bans on same-sex marriage, legalizing it in all 50 states and requiring states to honor out-of-state same-sex marriage licenses.</a:t>
            </a:r>
          </a:p>
          <a:p>
            <a:r>
              <a:rPr lang="en-US" sz="2800" dirty="0"/>
              <a:t>On June 15, 2020, the U.S. Supreme Court ruled that an employer who fires someone merely for being gay or transgender violates Title VII of the Civil Rights Act.</a:t>
            </a:r>
          </a:p>
        </p:txBody>
      </p:sp>
      <p:sp>
        <p:nvSpPr>
          <p:cNvPr id="4" name="Slide Number Placeholder 3">
            <a:extLst>
              <a:ext uri="{FF2B5EF4-FFF2-40B4-BE49-F238E27FC236}">
                <a16:creationId xmlns:a16="http://schemas.microsoft.com/office/drawing/2014/main" id="{DF5788D3-DD4D-42B6-ABF3-0E647308D81C}"/>
              </a:ext>
            </a:extLst>
          </p:cNvPr>
          <p:cNvSpPr>
            <a:spLocks noGrp="1"/>
          </p:cNvSpPr>
          <p:nvPr>
            <p:ph type="sldNum" sz="quarter" idx="12"/>
          </p:nvPr>
        </p:nvSpPr>
        <p:spPr/>
        <p:txBody>
          <a:bodyPr/>
          <a:lstStyle/>
          <a:p>
            <a:fld id="{354621B2-C1D0-445A-A90B-4D94258B112A}" type="slidenum">
              <a:rPr lang="en-US" smtClean="0"/>
              <a:t>28</a:t>
            </a:fld>
            <a:endParaRPr lang="en-US" dirty="0"/>
          </a:p>
        </p:txBody>
      </p:sp>
    </p:spTree>
    <p:extLst>
      <p:ext uri="{BB962C8B-B14F-4D97-AF65-F5344CB8AC3E}">
        <p14:creationId xmlns:p14="http://schemas.microsoft.com/office/powerpoint/2010/main" val="1401223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C7115-6CB5-407D-80DC-7767D0C86DE1}"/>
              </a:ext>
            </a:extLst>
          </p:cNvPr>
          <p:cNvSpPr>
            <a:spLocks noGrp="1"/>
          </p:cNvSpPr>
          <p:nvPr>
            <p:ph type="title"/>
          </p:nvPr>
        </p:nvSpPr>
        <p:spPr/>
        <p:txBody>
          <a:bodyPr>
            <a:normAutofit/>
          </a:bodyPr>
          <a:lstStyle/>
          <a:p>
            <a:r>
              <a:rPr lang="en-US" sz="4000" dirty="0"/>
              <a:t>Social Media</a:t>
            </a:r>
          </a:p>
        </p:txBody>
      </p:sp>
      <p:sp>
        <p:nvSpPr>
          <p:cNvPr id="3" name="Content Placeholder 2">
            <a:extLst>
              <a:ext uri="{FF2B5EF4-FFF2-40B4-BE49-F238E27FC236}">
                <a16:creationId xmlns:a16="http://schemas.microsoft.com/office/drawing/2014/main" id="{8A412F97-0968-4E25-93A0-9A1ECC2899DB}"/>
              </a:ext>
            </a:extLst>
          </p:cNvPr>
          <p:cNvSpPr>
            <a:spLocks noGrp="1"/>
          </p:cNvSpPr>
          <p:nvPr>
            <p:ph idx="1"/>
          </p:nvPr>
        </p:nvSpPr>
        <p:spPr/>
        <p:txBody>
          <a:bodyPr/>
          <a:lstStyle/>
          <a:p>
            <a:r>
              <a:rPr lang="en-US" sz="2800" dirty="0"/>
              <a:t>There are positives and negatives to be aware of when using social media.</a:t>
            </a:r>
          </a:p>
          <a:p>
            <a:r>
              <a:rPr lang="en-US" sz="2800" dirty="0"/>
              <a:t>It’s important to remember that once something is posted or uploaded to the internet it’s not always easily removed.</a:t>
            </a:r>
          </a:p>
          <a:p>
            <a:r>
              <a:rPr lang="en-US" sz="2800" dirty="0"/>
              <a:t>Not all the information on social media is reliable.</a:t>
            </a:r>
          </a:p>
          <a:p>
            <a:r>
              <a:rPr lang="en-US" sz="2800" dirty="0"/>
              <a:t>Time spent on social media may take time away from your daily responsibilities and other important commitments.</a:t>
            </a:r>
          </a:p>
          <a:p>
            <a:pPr marL="0" indent="0">
              <a:buNone/>
            </a:pPr>
            <a:r>
              <a:rPr lang="en-US" sz="2800" dirty="0"/>
              <a:t> </a:t>
            </a:r>
          </a:p>
        </p:txBody>
      </p:sp>
      <p:sp>
        <p:nvSpPr>
          <p:cNvPr id="4" name="Slide Number Placeholder 3">
            <a:extLst>
              <a:ext uri="{FF2B5EF4-FFF2-40B4-BE49-F238E27FC236}">
                <a16:creationId xmlns:a16="http://schemas.microsoft.com/office/drawing/2014/main" id="{600BFEB5-A997-485B-975D-02918A225CB6}"/>
              </a:ext>
            </a:extLst>
          </p:cNvPr>
          <p:cNvSpPr>
            <a:spLocks noGrp="1"/>
          </p:cNvSpPr>
          <p:nvPr>
            <p:ph type="sldNum" sz="quarter" idx="12"/>
          </p:nvPr>
        </p:nvSpPr>
        <p:spPr/>
        <p:txBody>
          <a:bodyPr/>
          <a:lstStyle/>
          <a:p>
            <a:fld id="{354621B2-C1D0-445A-A90B-4D94258B112A}" type="slidenum">
              <a:rPr lang="en-US" smtClean="0"/>
              <a:t>29</a:t>
            </a:fld>
            <a:endParaRPr lang="en-US" dirty="0"/>
          </a:p>
        </p:txBody>
      </p:sp>
    </p:spTree>
    <p:extLst>
      <p:ext uri="{BB962C8B-B14F-4D97-AF65-F5344CB8AC3E}">
        <p14:creationId xmlns:p14="http://schemas.microsoft.com/office/powerpoint/2010/main" val="180817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7B20-F675-425B-A9E6-2C6BB62DE7EE}"/>
              </a:ext>
            </a:extLst>
          </p:cNvPr>
          <p:cNvSpPr>
            <a:spLocks noGrp="1"/>
          </p:cNvSpPr>
          <p:nvPr>
            <p:ph type="title"/>
          </p:nvPr>
        </p:nvSpPr>
        <p:spPr/>
        <p:txBody>
          <a:bodyPr>
            <a:normAutofit/>
          </a:bodyPr>
          <a:lstStyle/>
          <a:p>
            <a:r>
              <a:rPr lang="en-US" sz="4000" dirty="0"/>
              <a:t>Disability Rights Florida</a:t>
            </a:r>
          </a:p>
        </p:txBody>
      </p:sp>
      <p:sp>
        <p:nvSpPr>
          <p:cNvPr id="3" name="Content Placeholder 2">
            <a:extLst>
              <a:ext uri="{FF2B5EF4-FFF2-40B4-BE49-F238E27FC236}">
                <a16:creationId xmlns:a16="http://schemas.microsoft.com/office/drawing/2014/main" id="{41AD206F-1E33-463E-A4BB-57012A14157F}"/>
              </a:ext>
            </a:extLst>
          </p:cNvPr>
          <p:cNvSpPr>
            <a:spLocks noGrp="1"/>
          </p:cNvSpPr>
          <p:nvPr>
            <p:ph idx="1"/>
          </p:nvPr>
        </p:nvSpPr>
        <p:spPr/>
        <p:txBody>
          <a:bodyPr/>
          <a:lstStyle/>
          <a:p>
            <a:pPr marL="0" indent="0">
              <a:buNone/>
            </a:pPr>
            <a:r>
              <a:rPr lang="en-US" sz="2800" dirty="0"/>
              <a:t>Disability Rights Florida provides:</a:t>
            </a:r>
          </a:p>
          <a:p>
            <a:r>
              <a:rPr lang="en-US" dirty="0"/>
              <a:t>Free and confidential services which include:  </a:t>
            </a:r>
          </a:p>
          <a:p>
            <a:r>
              <a:rPr lang="en-US" dirty="0"/>
              <a:t>Information and referral </a:t>
            </a:r>
          </a:p>
          <a:p>
            <a:r>
              <a:rPr lang="en-US" dirty="0"/>
              <a:t>Advocacy, legal representation and negotiation</a:t>
            </a:r>
          </a:p>
          <a:p>
            <a:r>
              <a:rPr lang="en-US" dirty="0"/>
              <a:t>Investigations and facility monitoring</a:t>
            </a:r>
          </a:p>
          <a:p>
            <a:r>
              <a:rPr lang="en-US" dirty="0"/>
              <a:t>Access to education, employment, and independence </a:t>
            </a:r>
          </a:p>
          <a:p>
            <a:r>
              <a:rPr lang="en-US" dirty="0"/>
              <a:t>Elimination of abuse and neglect</a:t>
            </a:r>
          </a:p>
          <a:p>
            <a:r>
              <a:rPr lang="en-US" dirty="0"/>
              <a:t>Offices in Tallahassee, Tampa, Ft Lauderdale, Gainesville, and satellite offices</a:t>
            </a:r>
          </a:p>
          <a:p>
            <a:endParaRPr lang="en-US" dirty="0"/>
          </a:p>
        </p:txBody>
      </p:sp>
      <p:sp>
        <p:nvSpPr>
          <p:cNvPr id="4" name="Slide Number Placeholder 3">
            <a:extLst>
              <a:ext uri="{FF2B5EF4-FFF2-40B4-BE49-F238E27FC236}">
                <a16:creationId xmlns:a16="http://schemas.microsoft.com/office/drawing/2014/main" id="{25950CEE-B9AA-4DE5-9400-F0CDC0006552}"/>
              </a:ext>
            </a:extLst>
          </p:cNvPr>
          <p:cNvSpPr>
            <a:spLocks noGrp="1"/>
          </p:cNvSpPr>
          <p:nvPr>
            <p:ph type="sldNum" sz="quarter" idx="12"/>
          </p:nvPr>
        </p:nvSpPr>
        <p:spPr/>
        <p:txBody>
          <a:bodyPr/>
          <a:lstStyle/>
          <a:p>
            <a:fld id="{354621B2-C1D0-445A-A90B-4D94258B112A}" type="slidenum">
              <a:rPr lang="en-US" smtClean="0"/>
              <a:t>3</a:t>
            </a:fld>
            <a:endParaRPr lang="en-US" dirty="0"/>
          </a:p>
        </p:txBody>
      </p:sp>
    </p:spTree>
    <p:extLst>
      <p:ext uri="{BB962C8B-B14F-4D97-AF65-F5344CB8AC3E}">
        <p14:creationId xmlns:p14="http://schemas.microsoft.com/office/powerpoint/2010/main" val="4289669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ED67-4B24-487D-866B-5F1AE287B649}"/>
              </a:ext>
            </a:extLst>
          </p:cNvPr>
          <p:cNvSpPr>
            <a:spLocks noGrp="1"/>
          </p:cNvSpPr>
          <p:nvPr>
            <p:ph type="title"/>
          </p:nvPr>
        </p:nvSpPr>
        <p:spPr/>
        <p:txBody>
          <a:bodyPr>
            <a:normAutofit/>
          </a:bodyPr>
          <a:lstStyle/>
          <a:p>
            <a:r>
              <a:rPr lang="en-US" sz="4000" dirty="0"/>
              <a:t>Community Integration</a:t>
            </a:r>
          </a:p>
        </p:txBody>
      </p:sp>
      <p:sp>
        <p:nvSpPr>
          <p:cNvPr id="3" name="Content Placeholder 2">
            <a:extLst>
              <a:ext uri="{FF2B5EF4-FFF2-40B4-BE49-F238E27FC236}">
                <a16:creationId xmlns:a16="http://schemas.microsoft.com/office/drawing/2014/main" id="{67FC76EB-F367-4BF7-AEFE-05059009800A}"/>
              </a:ext>
            </a:extLst>
          </p:cNvPr>
          <p:cNvSpPr>
            <a:spLocks noGrp="1"/>
          </p:cNvSpPr>
          <p:nvPr>
            <p:ph idx="1"/>
          </p:nvPr>
        </p:nvSpPr>
        <p:spPr/>
        <p:txBody>
          <a:bodyPr/>
          <a:lstStyle/>
          <a:p>
            <a:r>
              <a:rPr lang="en-US" sz="2800" dirty="0"/>
              <a:t>Public accommodations protection – Americans with Disabilities Act (ADA), Title III</a:t>
            </a:r>
          </a:p>
          <a:p>
            <a:r>
              <a:rPr lang="en-US" sz="2800" dirty="0"/>
              <a:t>Individuals with disabilities who have service animals have the same equal access rights as those who don’t have service animals.</a:t>
            </a:r>
          </a:p>
          <a:p>
            <a:r>
              <a:rPr lang="en-US" sz="2800" dirty="0"/>
              <a:t>The ADA requires public transit systems be “accessible” to individuals with disabilities.</a:t>
            </a:r>
          </a:p>
          <a:p>
            <a:endParaRPr lang="en-US" sz="2800" dirty="0"/>
          </a:p>
          <a:p>
            <a:endParaRPr lang="en-US" sz="2800" dirty="0"/>
          </a:p>
          <a:p>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89AAE0EC-C2E9-4DD3-9CB1-CFFBA6D71881}"/>
              </a:ext>
            </a:extLst>
          </p:cNvPr>
          <p:cNvSpPr>
            <a:spLocks noGrp="1"/>
          </p:cNvSpPr>
          <p:nvPr>
            <p:ph type="sldNum" sz="quarter" idx="12"/>
          </p:nvPr>
        </p:nvSpPr>
        <p:spPr/>
        <p:txBody>
          <a:bodyPr/>
          <a:lstStyle/>
          <a:p>
            <a:fld id="{354621B2-C1D0-445A-A90B-4D94258B112A}" type="slidenum">
              <a:rPr lang="en-US" smtClean="0"/>
              <a:t>30</a:t>
            </a:fld>
            <a:endParaRPr lang="en-US" dirty="0"/>
          </a:p>
        </p:txBody>
      </p:sp>
    </p:spTree>
    <p:extLst>
      <p:ext uri="{BB962C8B-B14F-4D97-AF65-F5344CB8AC3E}">
        <p14:creationId xmlns:p14="http://schemas.microsoft.com/office/powerpoint/2010/main" val="3589934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C693-2AEC-C224-A4A5-05A342E90799}"/>
              </a:ext>
            </a:extLst>
          </p:cNvPr>
          <p:cNvSpPr>
            <a:spLocks noGrp="1"/>
          </p:cNvSpPr>
          <p:nvPr>
            <p:ph type="title"/>
          </p:nvPr>
        </p:nvSpPr>
        <p:spPr/>
        <p:txBody>
          <a:bodyPr/>
          <a:lstStyle/>
          <a:p>
            <a:r>
              <a:rPr lang="en-US" dirty="0"/>
              <a:t>Drivers License (1 of 2)</a:t>
            </a:r>
          </a:p>
        </p:txBody>
      </p:sp>
      <p:sp>
        <p:nvSpPr>
          <p:cNvPr id="3" name="Content Placeholder 2">
            <a:extLst>
              <a:ext uri="{FF2B5EF4-FFF2-40B4-BE49-F238E27FC236}">
                <a16:creationId xmlns:a16="http://schemas.microsoft.com/office/drawing/2014/main" id="{F874FADF-69FF-6807-F770-D5C391BCA8D2}"/>
              </a:ext>
            </a:extLst>
          </p:cNvPr>
          <p:cNvSpPr>
            <a:spLocks noGrp="1"/>
          </p:cNvSpPr>
          <p:nvPr>
            <p:ph idx="1"/>
          </p:nvPr>
        </p:nvSpPr>
        <p:spPr/>
        <p:txBody>
          <a:bodyPr/>
          <a:lstStyle/>
          <a:p>
            <a:r>
              <a:rPr lang="en-US" dirty="0"/>
              <a:t>To obtain a learner’s license you must:</a:t>
            </a:r>
          </a:p>
          <a:p>
            <a:pPr lvl="1"/>
            <a:r>
              <a:rPr lang="en-US" dirty="0"/>
              <a:t>Be at least 15 years old.</a:t>
            </a:r>
          </a:p>
          <a:p>
            <a:pPr lvl="1"/>
            <a:r>
              <a:rPr lang="en-US" dirty="0"/>
              <a:t>Under 18 have a signed/notarized parental consent form.</a:t>
            </a:r>
          </a:p>
          <a:p>
            <a:pPr lvl="1"/>
            <a:r>
              <a:rPr lang="en-US" dirty="0"/>
              <a:t>Provide proof of Traffic Law &amp; Substance Abuse Education course completion.</a:t>
            </a:r>
          </a:p>
          <a:p>
            <a:pPr lvl="1"/>
            <a:r>
              <a:rPr lang="en-US" dirty="0"/>
              <a:t>Pass a vision and hearing test.</a:t>
            </a:r>
          </a:p>
          <a:p>
            <a:pPr lvl="1"/>
            <a:r>
              <a:rPr lang="en-US" dirty="0"/>
              <a:t>Pass the Knowledge Exam.</a:t>
            </a:r>
          </a:p>
          <a:p>
            <a:pPr lvl="1"/>
            <a:r>
              <a:rPr lang="en-US" dirty="0"/>
              <a:t>Provide documents to establish proof of identity.</a:t>
            </a:r>
          </a:p>
          <a:p>
            <a:r>
              <a:rPr lang="en-US" dirty="0"/>
              <a:t>Operational license:</a:t>
            </a:r>
          </a:p>
          <a:p>
            <a:pPr lvl="1"/>
            <a:r>
              <a:rPr lang="en-US" dirty="0"/>
              <a:t>You must be 16 to 17.</a:t>
            </a:r>
          </a:p>
          <a:p>
            <a:r>
              <a:rPr lang="en-US" dirty="0"/>
              <a:t>People who are 18 may apply for a Drivers license must show proof of course completion of Traffic Law &amp; Substance Abuse Education Course</a:t>
            </a:r>
          </a:p>
          <a:p>
            <a:pPr lvl="1"/>
            <a:endParaRPr lang="en-US" dirty="0"/>
          </a:p>
        </p:txBody>
      </p:sp>
      <p:sp>
        <p:nvSpPr>
          <p:cNvPr id="4" name="Slide Number Placeholder 3">
            <a:extLst>
              <a:ext uri="{FF2B5EF4-FFF2-40B4-BE49-F238E27FC236}">
                <a16:creationId xmlns:a16="http://schemas.microsoft.com/office/drawing/2014/main" id="{7530D5F3-9486-9FED-BE23-31204B12E7CD}"/>
              </a:ext>
            </a:extLst>
          </p:cNvPr>
          <p:cNvSpPr>
            <a:spLocks noGrp="1"/>
          </p:cNvSpPr>
          <p:nvPr>
            <p:ph type="sldNum" sz="quarter" idx="12"/>
          </p:nvPr>
        </p:nvSpPr>
        <p:spPr/>
        <p:txBody>
          <a:bodyPr/>
          <a:lstStyle/>
          <a:p>
            <a:fld id="{354621B2-C1D0-445A-A90B-4D94258B112A}" type="slidenum">
              <a:rPr lang="en-US" smtClean="0"/>
              <a:t>31</a:t>
            </a:fld>
            <a:endParaRPr lang="en-US" dirty="0"/>
          </a:p>
        </p:txBody>
      </p:sp>
    </p:spTree>
    <p:extLst>
      <p:ext uri="{BB962C8B-B14F-4D97-AF65-F5344CB8AC3E}">
        <p14:creationId xmlns:p14="http://schemas.microsoft.com/office/powerpoint/2010/main" val="980854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5855-FB6D-70B5-785E-2D5844E29467}"/>
              </a:ext>
            </a:extLst>
          </p:cNvPr>
          <p:cNvSpPr>
            <a:spLocks noGrp="1"/>
          </p:cNvSpPr>
          <p:nvPr>
            <p:ph type="title"/>
          </p:nvPr>
        </p:nvSpPr>
        <p:spPr/>
        <p:txBody>
          <a:bodyPr/>
          <a:lstStyle/>
          <a:p>
            <a:r>
              <a:rPr lang="en-US" dirty="0"/>
              <a:t>Driver’s License (2 of 2)</a:t>
            </a:r>
          </a:p>
        </p:txBody>
      </p:sp>
      <p:sp>
        <p:nvSpPr>
          <p:cNvPr id="3" name="Content Placeholder 2">
            <a:extLst>
              <a:ext uri="{FF2B5EF4-FFF2-40B4-BE49-F238E27FC236}">
                <a16:creationId xmlns:a16="http://schemas.microsoft.com/office/drawing/2014/main" id="{9540802F-0F4E-898E-515E-0094338E0AC3}"/>
              </a:ext>
            </a:extLst>
          </p:cNvPr>
          <p:cNvSpPr>
            <a:spLocks noGrp="1"/>
          </p:cNvSpPr>
          <p:nvPr>
            <p:ph idx="1"/>
          </p:nvPr>
        </p:nvSpPr>
        <p:spPr>
          <a:xfrm>
            <a:off x="838200" y="1498600"/>
            <a:ext cx="10515600" cy="4498609"/>
          </a:xfrm>
        </p:spPr>
        <p:txBody>
          <a:bodyPr/>
          <a:lstStyle/>
          <a:p>
            <a:r>
              <a:rPr lang="en-US" dirty="0"/>
              <a:t>You can request reasonable accommodations for examinations.</a:t>
            </a:r>
          </a:p>
          <a:p>
            <a:r>
              <a:rPr lang="en-US" dirty="0"/>
              <a:t>Individuals with developmental disabilities (or their parents/guardians, can apply to have a designation (“D”) appear on their identification card or driver license to identify them as having a developmental disability.</a:t>
            </a:r>
          </a:p>
          <a:p>
            <a:r>
              <a:rPr lang="en-US" dirty="0"/>
              <a:t>There is a fee of 1.00 for this designation.</a:t>
            </a:r>
          </a:p>
          <a:p>
            <a:r>
              <a:rPr lang="en-US" dirty="0"/>
              <a:t>Documentation from licensed physician or other specified professional is required. </a:t>
            </a:r>
          </a:p>
          <a:p>
            <a:r>
              <a:rPr lang="en-US" dirty="0"/>
              <a:t>If the card holder is stopped by a law enforcement officer, correctional officer or public safety official, a good faith effort must be made in response to a request by the parent, guardian or the individual to ensure that a specified professional is present at all interviews of an individual with a “D” designation.</a:t>
            </a:r>
          </a:p>
        </p:txBody>
      </p:sp>
      <p:sp>
        <p:nvSpPr>
          <p:cNvPr id="4" name="Slide Number Placeholder 3">
            <a:extLst>
              <a:ext uri="{FF2B5EF4-FFF2-40B4-BE49-F238E27FC236}">
                <a16:creationId xmlns:a16="http://schemas.microsoft.com/office/drawing/2014/main" id="{00FF36F7-42F8-F6E3-EA9E-0BE344F374E7}"/>
              </a:ext>
            </a:extLst>
          </p:cNvPr>
          <p:cNvSpPr>
            <a:spLocks noGrp="1"/>
          </p:cNvSpPr>
          <p:nvPr>
            <p:ph type="sldNum" sz="quarter" idx="12"/>
          </p:nvPr>
        </p:nvSpPr>
        <p:spPr/>
        <p:txBody>
          <a:bodyPr/>
          <a:lstStyle/>
          <a:p>
            <a:fld id="{354621B2-C1D0-445A-A90B-4D94258B112A}" type="slidenum">
              <a:rPr lang="en-US" smtClean="0"/>
              <a:t>32</a:t>
            </a:fld>
            <a:endParaRPr lang="en-US" dirty="0"/>
          </a:p>
        </p:txBody>
      </p:sp>
    </p:spTree>
    <p:extLst>
      <p:ext uri="{BB962C8B-B14F-4D97-AF65-F5344CB8AC3E}">
        <p14:creationId xmlns:p14="http://schemas.microsoft.com/office/powerpoint/2010/main" val="261591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25B45-8B6D-9EC9-9EC5-FA0A6152DE79}"/>
              </a:ext>
            </a:extLst>
          </p:cNvPr>
          <p:cNvSpPr>
            <a:spLocks noGrp="1"/>
          </p:cNvSpPr>
          <p:nvPr>
            <p:ph type="title"/>
          </p:nvPr>
        </p:nvSpPr>
        <p:spPr/>
        <p:txBody>
          <a:bodyPr/>
          <a:lstStyle/>
          <a:p>
            <a:r>
              <a:rPr lang="en-US" dirty="0"/>
              <a:t>Insurance</a:t>
            </a:r>
          </a:p>
        </p:txBody>
      </p:sp>
      <p:sp>
        <p:nvSpPr>
          <p:cNvPr id="3" name="Content Placeholder 2">
            <a:extLst>
              <a:ext uri="{FF2B5EF4-FFF2-40B4-BE49-F238E27FC236}">
                <a16:creationId xmlns:a16="http://schemas.microsoft.com/office/drawing/2014/main" id="{3ECBDD0C-B4BF-B822-8D49-213730106DEC}"/>
              </a:ext>
            </a:extLst>
          </p:cNvPr>
          <p:cNvSpPr>
            <a:spLocks noGrp="1"/>
          </p:cNvSpPr>
          <p:nvPr>
            <p:ph idx="1"/>
          </p:nvPr>
        </p:nvSpPr>
        <p:spPr/>
        <p:txBody>
          <a:bodyPr/>
          <a:lstStyle/>
          <a:p>
            <a:r>
              <a:rPr lang="en-US" dirty="0"/>
              <a:t>Auto Insurance- if you own a car, you must have car insurance in case of an accident.</a:t>
            </a:r>
          </a:p>
          <a:p>
            <a:r>
              <a:rPr lang="en-US" dirty="0"/>
              <a:t>Health Insurance – covers a percentage of your medical/healthcare costs.</a:t>
            </a:r>
          </a:p>
          <a:p>
            <a:r>
              <a:rPr lang="en-US" dirty="0"/>
              <a:t>Renters &amp; Home Owners Insurance – can cover costs to damage due to disasters – storms, hurricanes, tornados, and fires.</a:t>
            </a:r>
          </a:p>
          <a:p>
            <a:r>
              <a:rPr lang="en-US" dirty="0"/>
              <a:t>Life Insurance – can cover costs of your funeral.</a:t>
            </a:r>
          </a:p>
        </p:txBody>
      </p:sp>
      <p:sp>
        <p:nvSpPr>
          <p:cNvPr id="4" name="Slide Number Placeholder 3">
            <a:extLst>
              <a:ext uri="{FF2B5EF4-FFF2-40B4-BE49-F238E27FC236}">
                <a16:creationId xmlns:a16="http://schemas.microsoft.com/office/drawing/2014/main" id="{B9D2A981-F58E-7B2C-D309-E771E358098C}"/>
              </a:ext>
            </a:extLst>
          </p:cNvPr>
          <p:cNvSpPr>
            <a:spLocks noGrp="1"/>
          </p:cNvSpPr>
          <p:nvPr>
            <p:ph type="sldNum" sz="quarter" idx="12"/>
          </p:nvPr>
        </p:nvSpPr>
        <p:spPr/>
        <p:txBody>
          <a:bodyPr/>
          <a:lstStyle/>
          <a:p>
            <a:fld id="{354621B2-C1D0-445A-A90B-4D94258B112A}" type="slidenum">
              <a:rPr lang="en-US" smtClean="0"/>
              <a:t>33</a:t>
            </a:fld>
            <a:endParaRPr lang="en-US" dirty="0"/>
          </a:p>
        </p:txBody>
      </p:sp>
    </p:spTree>
    <p:extLst>
      <p:ext uri="{BB962C8B-B14F-4D97-AF65-F5344CB8AC3E}">
        <p14:creationId xmlns:p14="http://schemas.microsoft.com/office/powerpoint/2010/main" val="574896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4200-16A5-D05C-05E0-4724A6671705}"/>
              </a:ext>
            </a:extLst>
          </p:cNvPr>
          <p:cNvSpPr>
            <a:spLocks noGrp="1"/>
          </p:cNvSpPr>
          <p:nvPr>
            <p:ph type="title"/>
          </p:nvPr>
        </p:nvSpPr>
        <p:spPr/>
        <p:txBody>
          <a:bodyPr/>
          <a:lstStyle/>
          <a:p>
            <a:r>
              <a:rPr lang="en-US" dirty="0"/>
              <a:t>Financial Responsibility</a:t>
            </a:r>
          </a:p>
        </p:txBody>
      </p:sp>
      <p:sp>
        <p:nvSpPr>
          <p:cNvPr id="3" name="Content Placeholder 2">
            <a:extLst>
              <a:ext uri="{FF2B5EF4-FFF2-40B4-BE49-F238E27FC236}">
                <a16:creationId xmlns:a16="http://schemas.microsoft.com/office/drawing/2014/main" id="{61837F88-A1DD-39A6-A53C-EDA1495C8274}"/>
              </a:ext>
            </a:extLst>
          </p:cNvPr>
          <p:cNvSpPr>
            <a:spLocks noGrp="1"/>
          </p:cNvSpPr>
          <p:nvPr>
            <p:ph idx="1"/>
          </p:nvPr>
        </p:nvSpPr>
        <p:spPr/>
        <p:txBody>
          <a:bodyPr/>
          <a:lstStyle/>
          <a:p>
            <a:r>
              <a:rPr lang="en-US" dirty="0"/>
              <a:t>Budget planning</a:t>
            </a:r>
          </a:p>
          <a:p>
            <a:pPr lvl="1"/>
            <a:r>
              <a:rPr lang="en-US" dirty="0"/>
              <a:t>What are your goals?</a:t>
            </a:r>
          </a:p>
          <a:p>
            <a:pPr lvl="1"/>
            <a:r>
              <a:rPr lang="en-US" dirty="0"/>
              <a:t>How much time do I need to achieve my goals?</a:t>
            </a:r>
          </a:p>
          <a:p>
            <a:pPr lvl="1"/>
            <a:r>
              <a:rPr lang="en-US" dirty="0"/>
              <a:t>Will I be receiving any financial assistance?</a:t>
            </a:r>
          </a:p>
          <a:p>
            <a:pPr lvl="1"/>
            <a:r>
              <a:rPr lang="en-US" dirty="0"/>
              <a:t>Will someone else have access to my financial accounts?</a:t>
            </a:r>
          </a:p>
          <a:p>
            <a:pPr lvl="1"/>
            <a:r>
              <a:rPr lang="en-US" dirty="0"/>
              <a:t>What is your credit score?</a:t>
            </a:r>
          </a:p>
          <a:p>
            <a:pPr lvl="1"/>
            <a:r>
              <a:rPr lang="en-US" dirty="0"/>
              <a:t>How much money do you earn or receive?</a:t>
            </a:r>
          </a:p>
          <a:p>
            <a:pPr lvl="1"/>
            <a:r>
              <a:rPr lang="en-US" dirty="0"/>
              <a:t>What are my expected expenses?</a:t>
            </a:r>
          </a:p>
          <a:p>
            <a:r>
              <a:rPr lang="en-US" dirty="0"/>
              <a:t>Once you have answered these questions, you can start developing your budget. </a:t>
            </a:r>
          </a:p>
          <a:p>
            <a:r>
              <a:rPr lang="en-US" dirty="0"/>
              <a:t>Be very careful to stay within your budget.</a:t>
            </a:r>
          </a:p>
          <a:p>
            <a:pPr lvl="1"/>
            <a:endParaRPr lang="en-US" dirty="0"/>
          </a:p>
        </p:txBody>
      </p:sp>
      <p:sp>
        <p:nvSpPr>
          <p:cNvPr id="4" name="Slide Number Placeholder 3">
            <a:extLst>
              <a:ext uri="{FF2B5EF4-FFF2-40B4-BE49-F238E27FC236}">
                <a16:creationId xmlns:a16="http://schemas.microsoft.com/office/drawing/2014/main" id="{035086AE-1013-386D-D519-A22BCD8DC21A}"/>
              </a:ext>
            </a:extLst>
          </p:cNvPr>
          <p:cNvSpPr>
            <a:spLocks noGrp="1"/>
          </p:cNvSpPr>
          <p:nvPr>
            <p:ph type="sldNum" sz="quarter" idx="12"/>
          </p:nvPr>
        </p:nvSpPr>
        <p:spPr/>
        <p:txBody>
          <a:bodyPr/>
          <a:lstStyle/>
          <a:p>
            <a:fld id="{354621B2-C1D0-445A-A90B-4D94258B112A}" type="slidenum">
              <a:rPr lang="en-US" smtClean="0"/>
              <a:t>34</a:t>
            </a:fld>
            <a:endParaRPr lang="en-US" dirty="0"/>
          </a:p>
        </p:txBody>
      </p:sp>
    </p:spTree>
    <p:extLst>
      <p:ext uri="{BB962C8B-B14F-4D97-AF65-F5344CB8AC3E}">
        <p14:creationId xmlns:p14="http://schemas.microsoft.com/office/powerpoint/2010/main" val="2578736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9119-65F5-E163-72AA-700E16801CCA}"/>
              </a:ext>
            </a:extLst>
          </p:cNvPr>
          <p:cNvSpPr>
            <a:spLocks noGrp="1"/>
          </p:cNvSpPr>
          <p:nvPr>
            <p:ph type="title"/>
          </p:nvPr>
        </p:nvSpPr>
        <p:spPr/>
        <p:txBody>
          <a:bodyPr/>
          <a:lstStyle/>
          <a:p>
            <a:r>
              <a:rPr lang="en-US" dirty="0"/>
              <a:t>Social Security Benefits</a:t>
            </a:r>
          </a:p>
        </p:txBody>
      </p:sp>
      <p:sp>
        <p:nvSpPr>
          <p:cNvPr id="3" name="Content Placeholder 2">
            <a:extLst>
              <a:ext uri="{FF2B5EF4-FFF2-40B4-BE49-F238E27FC236}">
                <a16:creationId xmlns:a16="http://schemas.microsoft.com/office/drawing/2014/main" id="{B6881933-4D96-0439-4112-3A485C363049}"/>
              </a:ext>
            </a:extLst>
          </p:cNvPr>
          <p:cNvSpPr>
            <a:spLocks noGrp="1"/>
          </p:cNvSpPr>
          <p:nvPr>
            <p:ph idx="1"/>
          </p:nvPr>
        </p:nvSpPr>
        <p:spPr/>
        <p:txBody>
          <a:bodyPr/>
          <a:lstStyle/>
          <a:p>
            <a:r>
              <a:rPr lang="en-US" dirty="0"/>
              <a:t>There are two main disability benefits programs:</a:t>
            </a:r>
          </a:p>
          <a:p>
            <a:pPr lvl="1"/>
            <a:r>
              <a:rPr lang="en-US" dirty="0"/>
              <a:t>Supplemental Security Income (SSI) – is a needs based program to provide basic living expenses, such as food, shelter and clothing. You do not need to have a work history to receive SSI</a:t>
            </a:r>
          </a:p>
          <a:p>
            <a:pPr lvl="1"/>
            <a:r>
              <a:rPr lang="en-US" dirty="0"/>
              <a:t>Social Security Disability Insurance (SSDI) – is an insurance program. When you work you pay into the SSDI system and if needed due to illness or disability, they or their dependents receive a benefit. Youth who receive SSDI usually do so based on the work record of a parent or grandparent who paid into the system and is now disabled, retired or deceased.</a:t>
            </a:r>
          </a:p>
        </p:txBody>
      </p:sp>
      <p:sp>
        <p:nvSpPr>
          <p:cNvPr id="4" name="Slide Number Placeholder 3">
            <a:extLst>
              <a:ext uri="{FF2B5EF4-FFF2-40B4-BE49-F238E27FC236}">
                <a16:creationId xmlns:a16="http://schemas.microsoft.com/office/drawing/2014/main" id="{C9123275-1AF0-79F6-4523-CB66CCB7CC7B}"/>
              </a:ext>
            </a:extLst>
          </p:cNvPr>
          <p:cNvSpPr>
            <a:spLocks noGrp="1"/>
          </p:cNvSpPr>
          <p:nvPr>
            <p:ph type="sldNum" sz="quarter" idx="12"/>
          </p:nvPr>
        </p:nvSpPr>
        <p:spPr/>
        <p:txBody>
          <a:bodyPr/>
          <a:lstStyle/>
          <a:p>
            <a:fld id="{354621B2-C1D0-445A-A90B-4D94258B112A}" type="slidenum">
              <a:rPr lang="en-US" smtClean="0"/>
              <a:t>35</a:t>
            </a:fld>
            <a:endParaRPr lang="en-US" dirty="0"/>
          </a:p>
        </p:txBody>
      </p:sp>
    </p:spTree>
    <p:extLst>
      <p:ext uri="{BB962C8B-B14F-4D97-AF65-F5344CB8AC3E}">
        <p14:creationId xmlns:p14="http://schemas.microsoft.com/office/powerpoint/2010/main" val="2329139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86C0-90ED-6F2A-F5B7-4AF1AC7EF440}"/>
              </a:ext>
            </a:extLst>
          </p:cNvPr>
          <p:cNvSpPr>
            <a:spLocks noGrp="1"/>
          </p:cNvSpPr>
          <p:nvPr>
            <p:ph type="title"/>
          </p:nvPr>
        </p:nvSpPr>
        <p:spPr/>
        <p:txBody>
          <a:bodyPr/>
          <a:lstStyle/>
          <a:p>
            <a:r>
              <a:rPr lang="en-US" dirty="0"/>
              <a:t>Housing</a:t>
            </a:r>
          </a:p>
        </p:txBody>
      </p:sp>
      <p:sp>
        <p:nvSpPr>
          <p:cNvPr id="3" name="Content Placeholder 2">
            <a:extLst>
              <a:ext uri="{FF2B5EF4-FFF2-40B4-BE49-F238E27FC236}">
                <a16:creationId xmlns:a16="http://schemas.microsoft.com/office/drawing/2014/main" id="{65B7AF29-E760-D092-5E21-FCEB94012D18}"/>
              </a:ext>
            </a:extLst>
          </p:cNvPr>
          <p:cNvSpPr>
            <a:spLocks noGrp="1"/>
          </p:cNvSpPr>
          <p:nvPr>
            <p:ph idx="1"/>
          </p:nvPr>
        </p:nvSpPr>
        <p:spPr/>
        <p:txBody>
          <a:bodyPr/>
          <a:lstStyle/>
          <a:p>
            <a:r>
              <a:rPr lang="en-US" dirty="0"/>
              <a:t>The Fair Housing Act is a federal law that makes it illegal to discriminate against people when they are renting or buying a home or engaging in other housing-related activities, such as obtaining a mortgage.</a:t>
            </a:r>
          </a:p>
          <a:p>
            <a:r>
              <a:rPr lang="en-US" dirty="0"/>
              <a:t>The Fair Housing Act says a landlord cannot discriminate against you based on disability, race, color, religion, national origin, familial status or sex.</a:t>
            </a:r>
          </a:p>
          <a:p>
            <a:r>
              <a:rPr lang="en-US" dirty="0"/>
              <a:t>Discrimination under the Fair Housing Act may also mean the refusal to provide a reasonable accommodation or modification necessary to give someone with a disability equal opportunity to use and enjoy a dwelling. </a:t>
            </a:r>
          </a:p>
        </p:txBody>
      </p:sp>
      <p:sp>
        <p:nvSpPr>
          <p:cNvPr id="4" name="Slide Number Placeholder 3">
            <a:extLst>
              <a:ext uri="{FF2B5EF4-FFF2-40B4-BE49-F238E27FC236}">
                <a16:creationId xmlns:a16="http://schemas.microsoft.com/office/drawing/2014/main" id="{A8E5A65F-80A9-0ECD-491E-0C1BAA83AA7C}"/>
              </a:ext>
            </a:extLst>
          </p:cNvPr>
          <p:cNvSpPr>
            <a:spLocks noGrp="1"/>
          </p:cNvSpPr>
          <p:nvPr>
            <p:ph type="sldNum" sz="quarter" idx="12"/>
          </p:nvPr>
        </p:nvSpPr>
        <p:spPr/>
        <p:txBody>
          <a:bodyPr/>
          <a:lstStyle/>
          <a:p>
            <a:fld id="{354621B2-C1D0-445A-A90B-4D94258B112A}" type="slidenum">
              <a:rPr lang="en-US" smtClean="0"/>
              <a:t>36</a:t>
            </a:fld>
            <a:endParaRPr lang="en-US" dirty="0"/>
          </a:p>
        </p:txBody>
      </p:sp>
    </p:spTree>
    <p:extLst>
      <p:ext uri="{BB962C8B-B14F-4D97-AF65-F5344CB8AC3E}">
        <p14:creationId xmlns:p14="http://schemas.microsoft.com/office/powerpoint/2010/main" val="1783530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331B9-B8D0-4C5F-879D-F973B385FFB2}"/>
              </a:ext>
            </a:extLst>
          </p:cNvPr>
          <p:cNvSpPr>
            <a:spLocks noGrp="1"/>
          </p:cNvSpPr>
          <p:nvPr>
            <p:ph type="title"/>
          </p:nvPr>
        </p:nvSpPr>
        <p:spPr/>
        <p:txBody>
          <a:bodyPr>
            <a:normAutofit/>
          </a:bodyPr>
          <a:lstStyle/>
          <a:p>
            <a:r>
              <a:rPr lang="en-US" sz="4000" dirty="0"/>
              <a:t>Voting in Florida</a:t>
            </a:r>
          </a:p>
        </p:txBody>
      </p:sp>
      <p:sp>
        <p:nvSpPr>
          <p:cNvPr id="3" name="Content Placeholder 2">
            <a:extLst>
              <a:ext uri="{FF2B5EF4-FFF2-40B4-BE49-F238E27FC236}">
                <a16:creationId xmlns:a16="http://schemas.microsoft.com/office/drawing/2014/main" id="{D31C0E34-5B94-46BD-BE17-3F888C7B0DE0}"/>
              </a:ext>
            </a:extLst>
          </p:cNvPr>
          <p:cNvSpPr>
            <a:spLocks noGrp="1"/>
          </p:cNvSpPr>
          <p:nvPr>
            <p:ph idx="1"/>
          </p:nvPr>
        </p:nvSpPr>
        <p:spPr>
          <a:xfrm>
            <a:off x="838200" y="1645871"/>
            <a:ext cx="10515600" cy="4573954"/>
          </a:xfrm>
        </p:spPr>
        <p:txBody>
          <a:bodyPr/>
          <a:lstStyle/>
          <a:p>
            <a:r>
              <a:rPr lang="en-US" sz="2800" dirty="0"/>
              <a:t>To vote in a Florida election:</a:t>
            </a:r>
          </a:p>
          <a:p>
            <a:r>
              <a:rPr lang="en-US" sz="2800" dirty="0"/>
              <a:t>You need to be registered to vote and</a:t>
            </a:r>
          </a:p>
          <a:p>
            <a:r>
              <a:rPr lang="en-US" sz="2800" dirty="0"/>
              <a:t>Meet these basic requirements:</a:t>
            </a:r>
          </a:p>
          <a:p>
            <a:pPr lvl="1"/>
            <a:r>
              <a:rPr lang="en-US" sz="2600" dirty="0"/>
              <a:t>U.S. citizen</a:t>
            </a:r>
          </a:p>
          <a:p>
            <a:pPr lvl="1"/>
            <a:r>
              <a:rPr lang="en-US" sz="2600" dirty="0"/>
              <a:t>Florida resident</a:t>
            </a:r>
          </a:p>
          <a:p>
            <a:pPr lvl="1"/>
            <a:r>
              <a:rPr lang="en-US" sz="2600" dirty="0"/>
              <a:t>Legal resident of the county in which you seek to be registered</a:t>
            </a:r>
          </a:p>
          <a:p>
            <a:pPr lvl="1"/>
            <a:r>
              <a:rPr lang="en-US" sz="2600" dirty="0"/>
              <a:t>At least 18 years of age</a:t>
            </a:r>
          </a:p>
          <a:p>
            <a:pPr lvl="1"/>
            <a:r>
              <a:rPr lang="en-US" sz="2600" dirty="0"/>
              <a:t>No convicted felonies or adjudicated mentally incapacitated unless the state has restored your voting rights.</a:t>
            </a:r>
          </a:p>
        </p:txBody>
      </p:sp>
      <p:sp>
        <p:nvSpPr>
          <p:cNvPr id="4" name="Slide Number Placeholder 3">
            <a:extLst>
              <a:ext uri="{FF2B5EF4-FFF2-40B4-BE49-F238E27FC236}">
                <a16:creationId xmlns:a16="http://schemas.microsoft.com/office/drawing/2014/main" id="{072BDDD0-1B37-4452-90B3-B718259B36E0}"/>
              </a:ext>
            </a:extLst>
          </p:cNvPr>
          <p:cNvSpPr>
            <a:spLocks noGrp="1"/>
          </p:cNvSpPr>
          <p:nvPr>
            <p:ph type="sldNum" sz="quarter" idx="12"/>
          </p:nvPr>
        </p:nvSpPr>
        <p:spPr/>
        <p:txBody>
          <a:bodyPr/>
          <a:lstStyle/>
          <a:p>
            <a:fld id="{354621B2-C1D0-445A-A90B-4D94258B112A}" type="slidenum">
              <a:rPr lang="en-US" smtClean="0"/>
              <a:t>37</a:t>
            </a:fld>
            <a:endParaRPr lang="en-US" dirty="0"/>
          </a:p>
        </p:txBody>
      </p:sp>
    </p:spTree>
    <p:extLst>
      <p:ext uri="{BB962C8B-B14F-4D97-AF65-F5344CB8AC3E}">
        <p14:creationId xmlns:p14="http://schemas.microsoft.com/office/powerpoint/2010/main" val="2721469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B3A88-82A5-5CB5-F539-88DA576B656E}"/>
              </a:ext>
            </a:extLst>
          </p:cNvPr>
          <p:cNvSpPr>
            <a:spLocks noGrp="1"/>
          </p:cNvSpPr>
          <p:nvPr>
            <p:ph type="ctrTitle"/>
          </p:nvPr>
        </p:nvSpPr>
        <p:spPr>
          <a:xfrm>
            <a:off x="7072597" y="695569"/>
            <a:ext cx="4165600" cy="2302485"/>
          </a:xfrm>
        </p:spPr>
        <p:txBody>
          <a:bodyPr/>
          <a:lstStyle/>
          <a:p>
            <a:r>
              <a:rPr lang="en-US" dirty="0"/>
              <a:t>Thank You</a:t>
            </a:r>
          </a:p>
        </p:txBody>
      </p:sp>
      <p:sp>
        <p:nvSpPr>
          <p:cNvPr id="3" name="Subtitle 2">
            <a:extLst>
              <a:ext uri="{FF2B5EF4-FFF2-40B4-BE49-F238E27FC236}">
                <a16:creationId xmlns:a16="http://schemas.microsoft.com/office/drawing/2014/main" id="{0064FADC-8273-5F1A-D8EB-6F7F821CD346}"/>
              </a:ext>
            </a:extLst>
          </p:cNvPr>
          <p:cNvSpPr>
            <a:spLocks noGrp="1"/>
          </p:cNvSpPr>
          <p:nvPr>
            <p:ph type="subTitle" idx="1"/>
          </p:nvPr>
        </p:nvSpPr>
        <p:spPr>
          <a:xfrm>
            <a:off x="6533663" y="3344130"/>
            <a:ext cx="5243469" cy="1655762"/>
          </a:xfrm>
        </p:spPr>
        <p:txBody>
          <a:bodyPr>
            <a:normAutofit/>
          </a:bodyPr>
          <a:lstStyle/>
          <a:p>
            <a:r>
              <a:rPr lang="en-US" dirty="0"/>
              <a:t>800-342-0823</a:t>
            </a:r>
          </a:p>
          <a:p>
            <a:r>
              <a:rPr lang="en-US" dirty="0"/>
              <a:t>850-488-9071</a:t>
            </a:r>
          </a:p>
          <a:p>
            <a:r>
              <a:rPr lang="en-US" dirty="0">
                <a:solidFill>
                  <a:schemeClr val="accent6"/>
                </a:solidFill>
                <a:hlinkClick r:id="rId2">
                  <a:extLst>
                    <a:ext uri="{A12FA001-AC4F-418D-AE19-62706E023703}">
                      <ahyp:hlinkClr xmlns:ahyp="http://schemas.microsoft.com/office/drawing/2018/hyperlinkcolor" val="tx"/>
                    </a:ext>
                  </a:extLst>
                </a:hlinkClick>
              </a:rPr>
              <a:t>www.disabilityrightsflorida.org</a:t>
            </a:r>
            <a:endParaRPr lang="en-US" dirty="0">
              <a:solidFill>
                <a:schemeClr val="accent6"/>
              </a:solidFill>
            </a:endParaRPr>
          </a:p>
          <a:p>
            <a:endParaRPr lang="en-US" dirty="0"/>
          </a:p>
        </p:txBody>
      </p:sp>
      <p:sp>
        <p:nvSpPr>
          <p:cNvPr id="4" name="Slide Number Placeholder 3">
            <a:extLst>
              <a:ext uri="{FF2B5EF4-FFF2-40B4-BE49-F238E27FC236}">
                <a16:creationId xmlns:a16="http://schemas.microsoft.com/office/drawing/2014/main" id="{76747005-F3EF-3D84-7B38-25E8CE7DF9FC}"/>
              </a:ext>
            </a:extLst>
          </p:cNvPr>
          <p:cNvSpPr>
            <a:spLocks noGrp="1"/>
          </p:cNvSpPr>
          <p:nvPr>
            <p:ph type="sldNum" sz="quarter" idx="12"/>
          </p:nvPr>
        </p:nvSpPr>
        <p:spPr/>
        <p:txBody>
          <a:bodyPr/>
          <a:lstStyle/>
          <a:p>
            <a:fld id="{354621B2-C1D0-445A-A90B-4D94258B112A}" type="slidenum">
              <a:rPr lang="en-US" smtClean="0"/>
              <a:t>38</a:t>
            </a:fld>
            <a:endParaRPr lang="en-US" dirty="0"/>
          </a:p>
        </p:txBody>
      </p:sp>
    </p:spTree>
    <p:extLst>
      <p:ext uri="{BB962C8B-B14F-4D97-AF65-F5344CB8AC3E}">
        <p14:creationId xmlns:p14="http://schemas.microsoft.com/office/powerpoint/2010/main" val="1109592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CEC0-EEB6-4386-A94D-067B53D7E2BE}"/>
              </a:ext>
            </a:extLst>
          </p:cNvPr>
          <p:cNvSpPr>
            <a:spLocks noGrp="1"/>
          </p:cNvSpPr>
          <p:nvPr>
            <p:ph type="title"/>
          </p:nvPr>
        </p:nvSpPr>
        <p:spPr/>
        <p:txBody>
          <a:bodyPr>
            <a:normAutofit/>
          </a:bodyPr>
          <a:lstStyle/>
          <a:p>
            <a:r>
              <a:rPr lang="en-US" sz="4000" dirty="0"/>
              <a:t>Our Mission</a:t>
            </a:r>
          </a:p>
        </p:txBody>
      </p:sp>
      <p:sp>
        <p:nvSpPr>
          <p:cNvPr id="3" name="Content Placeholder 2">
            <a:extLst>
              <a:ext uri="{FF2B5EF4-FFF2-40B4-BE49-F238E27FC236}">
                <a16:creationId xmlns:a16="http://schemas.microsoft.com/office/drawing/2014/main" id="{F2200778-E2FA-4EBA-9CFF-758475E3ED5C}"/>
              </a:ext>
            </a:extLst>
          </p:cNvPr>
          <p:cNvSpPr>
            <a:spLocks noGrp="1"/>
          </p:cNvSpPr>
          <p:nvPr>
            <p:ph idx="1"/>
          </p:nvPr>
        </p:nvSpPr>
        <p:spPr/>
        <p:txBody>
          <a:bodyPr/>
          <a:lstStyle/>
          <a:p>
            <a:r>
              <a:rPr lang="en-US" sz="2800" dirty="0"/>
              <a:t>Disability Rights Florida advocates, educates, investigates, and litigates to protect and advance the rights, dignity, equal opportunities, self-determination and choices for all people with disabilities.</a:t>
            </a:r>
          </a:p>
        </p:txBody>
      </p:sp>
      <p:sp>
        <p:nvSpPr>
          <p:cNvPr id="4" name="Slide Number Placeholder 3">
            <a:extLst>
              <a:ext uri="{FF2B5EF4-FFF2-40B4-BE49-F238E27FC236}">
                <a16:creationId xmlns:a16="http://schemas.microsoft.com/office/drawing/2014/main" id="{487E2E88-7FD9-4E39-B915-B1477B4A1B6C}"/>
              </a:ext>
            </a:extLst>
          </p:cNvPr>
          <p:cNvSpPr>
            <a:spLocks noGrp="1"/>
          </p:cNvSpPr>
          <p:nvPr>
            <p:ph type="sldNum" sz="quarter" idx="12"/>
          </p:nvPr>
        </p:nvSpPr>
        <p:spPr/>
        <p:txBody>
          <a:bodyPr/>
          <a:lstStyle/>
          <a:p>
            <a:fld id="{354621B2-C1D0-445A-A90B-4D94258B112A}" type="slidenum">
              <a:rPr lang="en-US" smtClean="0"/>
              <a:t>4</a:t>
            </a:fld>
            <a:endParaRPr lang="en-US" dirty="0"/>
          </a:p>
        </p:txBody>
      </p:sp>
    </p:spTree>
    <p:extLst>
      <p:ext uri="{BB962C8B-B14F-4D97-AF65-F5344CB8AC3E}">
        <p14:creationId xmlns:p14="http://schemas.microsoft.com/office/powerpoint/2010/main" val="330229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A04D-DDE9-4AF1-896C-290898408A8D}"/>
              </a:ext>
            </a:extLst>
          </p:cNvPr>
          <p:cNvSpPr>
            <a:spLocks noGrp="1"/>
          </p:cNvSpPr>
          <p:nvPr>
            <p:ph type="title"/>
          </p:nvPr>
        </p:nvSpPr>
        <p:spPr/>
        <p:txBody>
          <a:bodyPr>
            <a:normAutofit/>
          </a:bodyPr>
          <a:lstStyle/>
          <a:p>
            <a:r>
              <a:rPr lang="en-US" sz="4000" dirty="0"/>
              <a:t>Presenter: Ann Siegel</a:t>
            </a:r>
          </a:p>
        </p:txBody>
      </p:sp>
      <p:sp>
        <p:nvSpPr>
          <p:cNvPr id="3" name="Content Placeholder 2">
            <a:extLst>
              <a:ext uri="{FF2B5EF4-FFF2-40B4-BE49-F238E27FC236}">
                <a16:creationId xmlns:a16="http://schemas.microsoft.com/office/drawing/2014/main" id="{C153FDE7-7E98-442A-A960-C2C31E0844D5}"/>
              </a:ext>
            </a:extLst>
          </p:cNvPr>
          <p:cNvSpPr>
            <a:spLocks noGrp="1"/>
          </p:cNvSpPr>
          <p:nvPr>
            <p:ph idx="1"/>
          </p:nvPr>
        </p:nvSpPr>
        <p:spPr/>
        <p:txBody>
          <a:bodyPr/>
          <a:lstStyle/>
          <a:p>
            <a:r>
              <a:rPr lang="en-US" sz="2100" dirty="0"/>
              <a:t>Ann Siegel has been an advocate for children for over twenty-six years.  She received her Juris Doctor from Nova Southeastern University, Shepard Broad Law Center.  </a:t>
            </a:r>
          </a:p>
          <a:p>
            <a:r>
              <a:rPr lang="en-US" sz="2100" dirty="0"/>
              <a:t>During law school, Ann was a Disability Law Fellow at the Children First organization and volunteered as a Guardian Ad Litem.  For fifteen years, she served as a surrogate parent for children in the dependency system within Broward County.  </a:t>
            </a:r>
          </a:p>
          <a:p>
            <a:r>
              <a:rPr lang="en-US" sz="2100" dirty="0"/>
              <a:t>She gained substantial legal experience working as a staff attorney in the Education Legal Rights Project of the Children’s Advocacy Program at Legal Aid Service of Broward, Inc. from April 2001-January 2009.  </a:t>
            </a:r>
          </a:p>
          <a:p>
            <a:r>
              <a:rPr lang="en-US" sz="2100" dirty="0"/>
              <a:t>Her first job after law school was at the Advocacy Center for Persons with Disabilities and then in  January 2009, she returned to Disability Rights Florida (formerly the Advocacy Center).  Ann is the Legal Director of Disability Rights Florida.  </a:t>
            </a:r>
          </a:p>
          <a:p>
            <a:endParaRPr lang="en-US" sz="2100" dirty="0"/>
          </a:p>
        </p:txBody>
      </p:sp>
      <p:sp>
        <p:nvSpPr>
          <p:cNvPr id="4" name="Slide Number Placeholder 3">
            <a:extLst>
              <a:ext uri="{FF2B5EF4-FFF2-40B4-BE49-F238E27FC236}">
                <a16:creationId xmlns:a16="http://schemas.microsoft.com/office/drawing/2014/main" id="{E773A18C-B85F-4F90-B178-E5632927B7DA}"/>
              </a:ext>
            </a:extLst>
          </p:cNvPr>
          <p:cNvSpPr>
            <a:spLocks noGrp="1"/>
          </p:cNvSpPr>
          <p:nvPr>
            <p:ph type="sldNum" sz="quarter" idx="12"/>
          </p:nvPr>
        </p:nvSpPr>
        <p:spPr/>
        <p:txBody>
          <a:bodyPr/>
          <a:lstStyle/>
          <a:p>
            <a:fld id="{354621B2-C1D0-445A-A90B-4D94258B112A}" type="slidenum">
              <a:rPr lang="en-US" smtClean="0"/>
              <a:t>5</a:t>
            </a:fld>
            <a:endParaRPr lang="en-US" dirty="0"/>
          </a:p>
        </p:txBody>
      </p:sp>
    </p:spTree>
    <p:extLst>
      <p:ext uri="{BB962C8B-B14F-4D97-AF65-F5344CB8AC3E}">
        <p14:creationId xmlns:p14="http://schemas.microsoft.com/office/powerpoint/2010/main" val="138242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1DC-0692-493A-AD94-04BA220E1D85}"/>
              </a:ext>
            </a:extLst>
          </p:cNvPr>
          <p:cNvSpPr>
            <a:spLocks noGrp="1"/>
          </p:cNvSpPr>
          <p:nvPr>
            <p:ph type="title"/>
          </p:nvPr>
        </p:nvSpPr>
        <p:spPr/>
        <p:txBody>
          <a:bodyPr>
            <a:normAutofit/>
          </a:bodyPr>
          <a:lstStyle/>
          <a:p>
            <a:r>
              <a:rPr lang="en-US" sz="4000" dirty="0"/>
              <a:t>Presenter: Pamela Ford</a:t>
            </a:r>
          </a:p>
        </p:txBody>
      </p:sp>
      <p:sp>
        <p:nvSpPr>
          <p:cNvPr id="3" name="Content Placeholder 2">
            <a:extLst>
              <a:ext uri="{FF2B5EF4-FFF2-40B4-BE49-F238E27FC236}">
                <a16:creationId xmlns:a16="http://schemas.microsoft.com/office/drawing/2014/main" id="{CF8063A1-1F25-41BD-A6E2-3A6C5004B765}"/>
              </a:ext>
            </a:extLst>
          </p:cNvPr>
          <p:cNvSpPr>
            <a:spLocks noGrp="1"/>
          </p:cNvSpPr>
          <p:nvPr>
            <p:ph idx="1"/>
          </p:nvPr>
        </p:nvSpPr>
        <p:spPr/>
        <p:txBody>
          <a:bodyPr/>
          <a:lstStyle/>
          <a:p>
            <a:r>
              <a:rPr lang="en-US" dirty="0"/>
              <a:t>Pam Ford</a:t>
            </a:r>
            <a:r>
              <a:rPr lang="en-US" sz="2400" dirty="0"/>
              <a:t> has worked as a Senior Advocate-Investigator in Special Education on the Advocacy, Education and Outreach (AEO) team at Disability Rights Florida (DRF).</a:t>
            </a:r>
          </a:p>
          <a:p>
            <a:r>
              <a:rPr lang="en-US" sz="2400" dirty="0"/>
              <a:t>In addition to her </a:t>
            </a:r>
            <a:r>
              <a:rPr lang="en-US" dirty="0"/>
              <a:t>four </a:t>
            </a:r>
            <a:r>
              <a:rPr lang="en-US" sz="2400" dirty="0"/>
              <a:t>years at DRF, Pam has worked with individuals with disabilities in the areas of mental health, substance abuse, </a:t>
            </a:r>
            <a:r>
              <a:rPr lang="en-US" sz="2400"/>
              <a:t>incarceration, and </a:t>
            </a:r>
            <a:r>
              <a:rPr lang="en-US" sz="2400" dirty="0"/>
              <a:t>HIV/AIDS for over twenty-five years.</a:t>
            </a:r>
          </a:p>
          <a:p>
            <a:r>
              <a:rPr lang="en-US" sz="2400" dirty="0"/>
              <a:t>She has a Master’s Degree in Counseling and Human Systems from Florida State University. </a:t>
            </a:r>
          </a:p>
          <a:p>
            <a:endParaRPr lang="en-US" dirty="0"/>
          </a:p>
        </p:txBody>
      </p:sp>
      <p:sp>
        <p:nvSpPr>
          <p:cNvPr id="4" name="Slide Number Placeholder 3">
            <a:extLst>
              <a:ext uri="{FF2B5EF4-FFF2-40B4-BE49-F238E27FC236}">
                <a16:creationId xmlns:a16="http://schemas.microsoft.com/office/drawing/2014/main" id="{2D8A50D0-B7A3-4D5D-B19A-AA431A212B94}"/>
              </a:ext>
            </a:extLst>
          </p:cNvPr>
          <p:cNvSpPr>
            <a:spLocks noGrp="1"/>
          </p:cNvSpPr>
          <p:nvPr>
            <p:ph type="sldNum" sz="quarter" idx="12"/>
          </p:nvPr>
        </p:nvSpPr>
        <p:spPr/>
        <p:txBody>
          <a:bodyPr/>
          <a:lstStyle/>
          <a:p>
            <a:fld id="{354621B2-C1D0-445A-A90B-4D94258B112A}" type="slidenum">
              <a:rPr lang="en-US" smtClean="0"/>
              <a:t>6</a:t>
            </a:fld>
            <a:endParaRPr lang="en-US" dirty="0"/>
          </a:p>
        </p:txBody>
      </p:sp>
    </p:spTree>
    <p:extLst>
      <p:ext uri="{BB962C8B-B14F-4D97-AF65-F5344CB8AC3E}">
        <p14:creationId xmlns:p14="http://schemas.microsoft.com/office/powerpoint/2010/main" val="42988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884F-B460-46F3-BBD0-D10AFCD3B4C9}"/>
              </a:ext>
            </a:extLst>
          </p:cNvPr>
          <p:cNvSpPr>
            <a:spLocks noGrp="1"/>
          </p:cNvSpPr>
          <p:nvPr>
            <p:ph type="ctrTitle"/>
          </p:nvPr>
        </p:nvSpPr>
        <p:spPr/>
        <p:txBody>
          <a:bodyPr/>
          <a:lstStyle/>
          <a:p>
            <a:r>
              <a:rPr lang="en-US" dirty="0"/>
              <a:t>Transition Toolkit for Youth with Disabilities</a:t>
            </a:r>
          </a:p>
        </p:txBody>
      </p:sp>
      <p:pic>
        <p:nvPicPr>
          <p:cNvPr id="6" name="Picture 5">
            <a:extLst>
              <a:ext uri="{FF2B5EF4-FFF2-40B4-BE49-F238E27FC236}">
                <a16:creationId xmlns:a16="http://schemas.microsoft.com/office/drawing/2014/main" id="{04E35E5B-2ED4-4AA4-3FDF-615996C518F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784" y="3438717"/>
            <a:ext cx="3052370" cy="3282758"/>
          </a:xfrm>
          <a:prstGeom prst="rect">
            <a:avLst/>
          </a:prstGeom>
        </p:spPr>
      </p:pic>
      <p:sp>
        <p:nvSpPr>
          <p:cNvPr id="4" name="Slide Number Placeholder 3">
            <a:extLst>
              <a:ext uri="{FF2B5EF4-FFF2-40B4-BE49-F238E27FC236}">
                <a16:creationId xmlns:a16="http://schemas.microsoft.com/office/drawing/2014/main" id="{01BC385E-6CFF-4FF7-AA01-1CF877AA3868}"/>
              </a:ext>
            </a:extLst>
          </p:cNvPr>
          <p:cNvSpPr>
            <a:spLocks noGrp="1"/>
          </p:cNvSpPr>
          <p:nvPr>
            <p:ph type="sldNum" sz="quarter" idx="12"/>
          </p:nvPr>
        </p:nvSpPr>
        <p:spPr/>
        <p:txBody>
          <a:bodyPr/>
          <a:lstStyle/>
          <a:p>
            <a:fld id="{354621B2-C1D0-445A-A90B-4D94258B112A}" type="slidenum">
              <a:rPr lang="en-US" smtClean="0"/>
              <a:t>7</a:t>
            </a:fld>
            <a:endParaRPr lang="en-US" dirty="0"/>
          </a:p>
        </p:txBody>
      </p:sp>
    </p:spTree>
    <p:extLst>
      <p:ext uri="{BB962C8B-B14F-4D97-AF65-F5344CB8AC3E}">
        <p14:creationId xmlns:p14="http://schemas.microsoft.com/office/powerpoint/2010/main" val="83797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41F2-02F4-4CD4-8FB8-F9343D94AD73}"/>
              </a:ext>
            </a:extLst>
          </p:cNvPr>
          <p:cNvSpPr>
            <a:spLocks noGrp="1"/>
          </p:cNvSpPr>
          <p:nvPr>
            <p:ph type="title"/>
          </p:nvPr>
        </p:nvSpPr>
        <p:spPr/>
        <p:txBody>
          <a:bodyPr>
            <a:normAutofit/>
          </a:bodyPr>
          <a:lstStyle/>
          <a:p>
            <a:r>
              <a:rPr lang="en-US" sz="4000" dirty="0"/>
              <a:t>Transition Toolkit Sections (1 of 3)</a:t>
            </a:r>
          </a:p>
        </p:txBody>
      </p:sp>
      <p:sp>
        <p:nvSpPr>
          <p:cNvPr id="3" name="Content Placeholder 2">
            <a:extLst>
              <a:ext uri="{FF2B5EF4-FFF2-40B4-BE49-F238E27FC236}">
                <a16:creationId xmlns:a16="http://schemas.microsoft.com/office/drawing/2014/main" id="{4DA90656-2B36-452F-A13A-C4FF4D02EBDF}"/>
              </a:ext>
            </a:extLst>
          </p:cNvPr>
          <p:cNvSpPr>
            <a:spLocks noGrp="1"/>
          </p:cNvSpPr>
          <p:nvPr>
            <p:ph idx="1"/>
          </p:nvPr>
        </p:nvSpPr>
        <p:spPr/>
        <p:txBody>
          <a:bodyPr/>
          <a:lstStyle/>
          <a:p>
            <a:r>
              <a:rPr lang="en-US" sz="2800" dirty="0"/>
              <a:t>Education Transition Planning pg.6</a:t>
            </a:r>
          </a:p>
          <a:p>
            <a:r>
              <a:rPr lang="en-US" sz="2800" dirty="0"/>
              <a:t>Assistive Technology pg. 14</a:t>
            </a:r>
          </a:p>
          <a:p>
            <a:r>
              <a:rPr lang="en-US" sz="2800" dirty="0"/>
              <a:t>Vocational Rehabilitation pg. 16</a:t>
            </a:r>
          </a:p>
          <a:p>
            <a:r>
              <a:rPr lang="en-US" sz="2800" dirty="0"/>
              <a:t>Employment pg. 20</a:t>
            </a:r>
          </a:p>
          <a:p>
            <a:r>
              <a:rPr lang="en-US" sz="2800" dirty="0"/>
              <a:t>Self-Determination and Self Advocacy pg. 22</a:t>
            </a:r>
          </a:p>
          <a:p>
            <a:r>
              <a:rPr lang="en-US" sz="2800" dirty="0"/>
              <a:t>Supported Decision Making pg. 24</a:t>
            </a:r>
          </a:p>
          <a:p>
            <a:r>
              <a:rPr lang="en-US" sz="2800" dirty="0"/>
              <a:t>Guardianship and Guardianship Alternatives pg. 26</a:t>
            </a:r>
          </a:p>
          <a:p>
            <a:r>
              <a:rPr lang="en-US" sz="2800" dirty="0"/>
              <a:t>Additional Considerations for Youth with Disabilities in Foster Care pg. 26</a:t>
            </a:r>
          </a:p>
          <a:p>
            <a:endParaRPr lang="en-US" sz="2800" dirty="0"/>
          </a:p>
        </p:txBody>
      </p:sp>
      <p:sp>
        <p:nvSpPr>
          <p:cNvPr id="4" name="Slide Number Placeholder 3">
            <a:extLst>
              <a:ext uri="{FF2B5EF4-FFF2-40B4-BE49-F238E27FC236}">
                <a16:creationId xmlns:a16="http://schemas.microsoft.com/office/drawing/2014/main" id="{94FD6446-6807-4486-806E-0015FD7A9DBC}"/>
              </a:ext>
            </a:extLst>
          </p:cNvPr>
          <p:cNvSpPr>
            <a:spLocks noGrp="1"/>
          </p:cNvSpPr>
          <p:nvPr>
            <p:ph type="sldNum" sz="quarter" idx="12"/>
          </p:nvPr>
        </p:nvSpPr>
        <p:spPr/>
        <p:txBody>
          <a:bodyPr/>
          <a:lstStyle/>
          <a:p>
            <a:fld id="{354621B2-C1D0-445A-A90B-4D94258B112A}" type="slidenum">
              <a:rPr lang="en-US" smtClean="0"/>
              <a:t>8</a:t>
            </a:fld>
            <a:endParaRPr lang="en-US" dirty="0"/>
          </a:p>
        </p:txBody>
      </p:sp>
    </p:spTree>
    <p:extLst>
      <p:ext uri="{BB962C8B-B14F-4D97-AF65-F5344CB8AC3E}">
        <p14:creationId xmlns:p14="http://schemas.microsoft.com/office/powerpoint/2010/main" val="295893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8F9B-D5B9-4C38-81CA-96AFE829271B}"/>
              </a:ext>
            </a:extLst>
          </p:cNvPr>
          <p:cNvSpPr>
            <a:spLocks noGrp="1"/>
          </p:cNvSpPr>
          <p:nvPr>
            <p:ph type="title"/>
          </p:nvPr>
        </p:nvSpPr>
        <p:spPr/>
        <p:txBody>
          <a:bodyPr>
            <a:normAutofit/>
          </a:bodyPr>
          <a:lstStyle/>
          <a:p>
            <a:r>
              <a:rPr lang="en-US" sz="4000" dirty="0"/>
              <a:t>Transition Guide Sections (2 of 3)</a:t>
            </a:r>
          </a:p>
        </p:txBody>
      </p:sp>
      <p:sp>
        <p:nvSpPr>
          <p:cNvPr id="3" name="Content Placeholder 2">
            <a:extLst>
              <a:ext uri="{FF2B5EF4-FFF2-40B4-BE49-F238E27FC236}">
                <a16:creationId xmlns:a16="http://schemas.microsoft.com/office/drawing/2014/main" id="{E52B16C0-01E5-45A7-97B5-B1FEE90F5B2E}"/>
              </a:ext>
            </a:extLst>
          </p:cNvPr>
          <p:cNvSpPr>
            <a:spLocks noGrp="1"/>
          </p:cNvSpPr>
          <p:nvPr>
            <p:ph idx="1"/>
          </p:nvPr>
        </p:nvSpPr>
        <p:spPr>
          <a:xfrm>
            <a:off x="838200" y="1645871"/>
            <a:ext cx="10515600" cy="4549446"/>
          </a:xfrm>
        </p:spPr>
        <p:txBody>
          <a:bodyPr/>
          <a:lstStyle/>
          <a:p>
            <a:r>
              <a:rPr lang="en-US" sz="2800" dirty="0"/>
              <a:t>Transition from Pediatric to Adult Health Care pg. 40</a:t>
            </a:r>
          </a:p>
          <a:p>
            <a:r>
              <a:rPr lang="en-US" sz="2800" dirty="0"/>
              <a:t>Health Care Benefits pg. 42</a:t>
            </a:r>
          </a:p>
          <a:p>
            <a:r>
              <a:rPr lang="en-US" sz="2800" dirty="0"/>
              <a:t>Mental Health pg. 47</a:t>
            </a:r>
          </a:p>
          <a:p>
            <a:r>
              <a:rPr lang="en-US" sz="2800" dirty="0"/>
              <a:t>Sex, Sex Education and Sexual Assault pg. 52</a:t>
            </a:r>
          </a:p>
          <a:p>
            <a:r>
              <a:rPr lang="en-US" sz="2800" dirty="0"/>
              <a:t>Relationship Violence pg. 54</a:t>
            </a:r>
          </a:p>
          <a:p>
            <a:r>
              <a:rPr lang="en-US" sz="2800" dirty="0"/>
              <a:t>LGBTQ+ pg. 62</a:t>
            </a:r>
          </a:p>
          <a:p>
            <a:r>
              <a:rPr lang="en-US" sz="2800" dirty="0"/>
              <a:t>Social Media pg. 64</a:t>
            </a:r>
          </a:p>
          <a:p>
            <a:r>
              <a:rPr lang="en-US" sz="2800" dirty="0"/>
              <a:t>Community Integration, Service Animals &amp; Transportation pg. 66</a:t>
            </a:r>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963DA508-E7E3-4F7D-BD21-500E235302E2}"/>
              </a:ext>
            </a:extLst>
          </p:cNvPr>
          <p:cNvSpPr>
            <a:spLocks noGrp="1"/>
          </p:cNvSpPr>
          <p:nvPr>
            <p:ph type="sldNum" sz="quarter" idx="12"/>
          </p:nvPr>
        </p:nvSpPr>
        <p:spPr/>
        <p:txBody>
          <a:bodyPr/>
          <a:lstStyle/>
          <a:p>
            <a:fld id="{354621B2-C1D0-445A-A90B-4D94258B112A}" type="slidenum">
              <a:rPr lang="en-US" smtClean="0"/>
              <a:t>9</a:t>
            </a:fld>
            <a:endParaRPr lang="en-US" dirty="0"/>
          </a:p>
        </p:txBody>
      </p:sp>
    </p:spTree>
    <p:extLst>
      <p:ext uri="{BB962C8B-B14F-4D97-AF65-F5344CB8AC3E}">
        <p14:creationId xmlns:p14="http://schemas.microsoft.com/office/powerpoint/2010/main" val="2813751990"/>
      </p:ext>
    </p:extLst>
  </p:cSld>
  <p:clrMapOvr>
    <a:masterClrMapping/>
  </p:clrMapOvr>
</p:sld>
</file>

<file path=ppt/theme/theme1.xml><?xml version="1.0" encoding="utf-8"?>
<a:theme xmlns:a="http://schemas.openxmlformats.org/drawingml/2006/main" name="DRF_2019_Dark">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Dark" id="{62099FE5-BA86-42E8-A6BB-C2633297F996}" vid="{33EF2734-210C-4524-9310-A10F1F179F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DRF_2019_Dark_Theme (2)</Template>
  <TotalTime>4744</TotalTime>
  <Words>2848</Words>
  <Application>Microsoft Office PowerPoint</Application>
  <PresentationFormat>Widescreen</PresentationFormat>
  <Paragraphs>289</Paragraphs>
  <Slides>38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Tahoma</vt:lpstr>
      <vt:lpstr>DRF_2019_Dark</vt:lpstr>
      <vt:lpstr>Transition Guide for Youth ages 16 through 25</vt:lpstr>
      <vt:lpstr>Florida’s Protection and Advocacy Agency</vt:lpstr>
      <vt:lpstr>Disability Rights Florida</vt:lpstr>
      <vt:lpstr>Our Mission</vt:lpstr>
      <vt:lpstr>Presenter: Ann Siegel</vt:lpstr>
      <vt:lpstr>Presenter: Pamela Ford</vt:lpstr>
      <vt:lpstr>Transition Toolkit for Youth with Disabilities</vt:lpstr>
      <vt:lpstr>Transition Toolkit Sections (1 of 3)</vt:lpstr>
      <vt:lpstr>Transition Guide Sections (2 of 3)</vt:lpstr>
      <vt:lpstr>Transition Guide Sections (3 of 3)</vt:lpstr>
      <vt:lpstr>Education Transition Planning (1 of 2)</vt:lpstr>
      <vt:lpstr>Education Transition Planning (2 of 2)</vt:lpstr>
      <vt:lpstr>Assistive Technology</vt:lpstr>
      <vt:lpstr>Vocational Rehabilitation (1 of 2)</vt:lpstr>
      <vt:lpstr>Vocational Rehabilitation (2 of 2)</vt:lpstr>
      <vt:lpstr>Employment</vt:lpstr>
      <vt:lpstr>Client Assistance Program (CAP)</vt:lpstr>
      <vt:lpstr>Self-Determination and Self-Advocacy</vt:lpstr>
      <vt:lpstr>Supported Decision Making</vt:lpstr>
      <vt:lpstr>Guardianship &amp; Alternatives (1 of 2)</vt:lpstr>
      <vt:lpstr>Guardianship &amp; Alternatives (2 of 2)</vt:lpstr>
      <vt:lpstr>Youth with Disabilities in Foster Care</vt:lpstr>
      <vt:lpstr>Pediatric to Adult Health Care</vt:lpstr>
      <vt:lpstr>Health Care Benefits</vt:lpstr>
      <vt:lpstr>Mental Health</vt:lpstr>
      <vt:lpstr>Sex, Sex Education and Sexual Assault</vt:lpstr>
      <vt:lpstr>Relationship Violence</vt:lpstr>
      <vt:lpstr>LGBTQ+ Youth</vt:lpstr>
      <vt:lpstr>Social Media</vt:lpstr>
      <vt:lpstr>Community Integration</vt:lpstr>
      <vt:lpstr>Drivers License (1 of 2)</vt:lpstr>
      <vt:lpstr>Driver’s License (2 of 2)</vt:lpstr>
      <vt:lpstr>Insurance</vt:lpstr>
      <vt:lpstr>Financial Responsibility</vt:lpstr>
      <vt:lpstr>Social Security Benefits</vt:lpstr>
      <vt:lpstr>Housing</vt:lpstr>
      <vt:lpstr>Voting in Florida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Ford</dc:creator>
  <cp:lastModifiedBy>Keith Casebonne</cp:lastModifiedBy>
  <cp:revision>20</cp:revision>
  <dcterms:created xsi:type="dcterms:W3CDTF">2022-04-24T15:52:05Z</dcterms:created>
  <dcterms:modified xsi:type="dcterms:W3CDTF">2023-05-31T14:53:30Z</dcterms:modified>
</cp:coreProperties>
</file>